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0" d="100"/>
          <a:sy n="90" d="100"/>
        </p:scale>
        <p:origin x="92" y="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4E6CD10-D8D7-4BE1-ACA7-4E16E6BA2D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A7B464C-DDC3-447C-8F50-7747F77ED9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753DF617-A81E-41D7-BF7E-FFE3CE940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A7D05-0B9D-4B3D-A4DF-2689F94F30C6}" type="datetimeFigureOut">
              <a:rPr lang="sk-SK" smtClean="0"/>
              <a:t>4. 3. 2023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053E26F1-9D42-44A9-920B-85CF2D48C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085592C6-2E2B-476A-81E9-A080CBEC5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15C79-69D6-4256-B8B1-20C252AE60D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9559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78C494B-816B-4567-9B03-3A2923988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9CED767-3E51-4483-9FF4-1E29810F88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05ECC73-DD5D-4DFD-9E74-90F6E72C8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A7D05-0B9D-4B3D-A4DF-2689F94F30C6}" type="datetimeFigureOut">
              <a:rPr lang="sk-SK" smtClean="0"/>
              <a:t>4. 3. 2023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30073C38-3CAC-4688-B7AF-2DB8FE8DE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8DBA75B9-83D7-4E4D-BB69-EFA0D236E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15C79-69D6-4256-B8B1-20C252AE60D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2019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BAFE52A-CA72-419F-853E-0970B05F2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114398D0-C06B-4E09-B4CB-40E8FC83F3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044C20AA-3887-4629-BB73-12A23491E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A7D05-0B9D-4B3D-A4DF-2689F94F30C6}" type="datetimeFigureOut">
              <a:rPr lang="sk-SK" smtClean="0"/>
              <a:t>4. 3. 2023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B0924BF3-DB73-40F3-B2BA-9E8E2F138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D32B6419-6DF7-4904-B5FE-87862BFEF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15C79-69D6-4256-B8B1-20C252AE60D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28937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39BA22F-6BB5-4B94-AB5C-C674536FB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022B8CF-C57E-4F6C-A1CA-E90CDDD5F8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177BDA1D-E005-4F94-877E-20B0C188EA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7A0FB68D-16BC-402E-BEDC-E92A65F0E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A7D05-0B9D-4B3D-A4DF-2689F94F30C6}" type="datetimeFigureOut">
              <a:rPr lang="sk-SK" smtClean="0"/>
              <a:t>4. 3. 2023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ABBFF3ED-BFD4-438D-BBB6-3732BB3DD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4E4E4CFF-6CA0-4051-8887-921BFC663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15C79-69D6-4256-B8B1-20C252AE60D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55319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B0B0533-FC3E-45BD-8A10-088ABA9A5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9B9933BE-54BA-4499-A428-73A2135685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A6DAAE0B-19C3-424A-A22A-FA42F90E0C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text 4">
            <a:extLst>
              <a:ext uri="{FF2B5EF4-FFF2-40B4-BE49-F238E27FC236}">
                <a16:creationId xmlns:a16="http://schemas.microsoft.com/office/drawing/2014/main" id="{CBE61BF2-E398-427C-847B-1E9306E980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C7227318-6F1E-4E29-9D4B-4E4F409BFF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524574BF-8EED-4808-A817-0FFCAC2E9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A7D05-0B9D-4B3D-A4DF-2689F94F30C6}" type="datetimeFigureOut">
              <a:rPr lang="sk-SK" smtClean="0"/>
              <a:t>4. 3. 2023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9DF0AC88-1512-4319-BFB2-AFE16B8A1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3D3B7B4C-1D2E-462A-976D-5D45B6796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15C79-69D6-4256-B8B1-20C252AE60D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90995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73615ED-1B11-426C-A6A9-FA6579954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3FDA57E3-4225-439E-B002-50EF6C0B0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A7D05-0B9D-4B3D-A4DF-2689F94F30C6}" type="datetimeFigureOut">
              <a:rPr lang="sk-SK" smtClean="0"/>
              <a:t>4. 3. 2023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D6A0C74A-9EE5-4C47-9C4B-6A5AB24A5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CC766335-98DB-4351-B585-D53F6F8EC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15C79-69D6-4256-B8B1-20C252AE60D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86002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EA19C35E-18D4-49DA-B822-77265C057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A7D05-0B9D-4B3D-A4DF-2689F94F30C6}" type="datetimeFigureOut">
              <a:rPr lang="sk-SK" smtClean="0"/>
              <a:t>4. 3. 2023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D1962073-6419-47EA-922B-5D98664AB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BC70BFB0-A805-4386-89D0-84024262C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15C79-69D6-4256-B8B1-20C252AE60D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2331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45E939C-BB15-4FB0-AAE0-B545EC22C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05FE772-E0DB-49D8-9C36-2101A776C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text 3">
            <a:extLst>
              <a:ext uri="{FF2B5EF4-FFF2-40B4-BE49-F238E27FC236}">
                <a16:creationId xmlns:a16="http://schemas.microsoft.com/office/drawing/2014/main" id="{CE2117FD-5718-4B83-BE4A-10734532F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622622FD-0A34-427C-B7E3-ECF7C1DB5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A7D05-0B9D-4B3D-A4DF-2689F94F30C6}" type="datetimeFigureOut">
              <a:rPr lang="sk-SK" smtClean="0"/>
              <a:t>4. 3. 2023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6FE5C6CA-859F-4D12-8132-BB85256C3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628008A6-ABA3-4D8F-A97B-98A30E819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15C79-69D6-4256-B8B1-20C252AE60D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23120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3654536-AFB8-42F3-A07E-10EA87FAE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69560517-3FEB-4430-969B-4DD7F2E061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>
            <a:extLst>
              <a:ext uri="{FF2B5EF4-FFF2-40B4-BE49-F238E27FC236}">
                <a16:creationId xmlns:a16="http://schemas.microsoft.com/office/drawing/2014/main" id="{4A0328CC-DB2C-4D38-8531-7FAF7B3C75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D4D25DEB-6186-405A-8DEB-0BF92B1FD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A7D05-0B9D-4B3D-A4DF-2689F94F30C6}" type="datetimeFigureOut">
              <a:rPr lang="sk-SK" smtClean="0"/>
              <a:t>4. 3. 2023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0ED9A391-EC21-4BE6-AA23-4FD6D4046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CBF5225C-EEF1-4402-AC2D-BDF1E69CC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15C79-69D6-4256-B8B1-20C252AE60D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19401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46C916B-E49C-4A9E-AD89-C0A2EB1FE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zvislý text 2">
            <a:extLst>
              <a:ext uri="{FF2B5EF4-FFF2-40B4-BE49-F238E27FC236}">
                <a16:creationId xmlns:a16="http://schemas.microsoft.com/office/drawing/2014/main" id="{7493C59A-0A77-44B8-AAF9-67BB3A209C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4853E4E5-A6C1-4CF3-8E08-D546FE224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A7D05-0B9D-4B3D-A4DF-2689F94F30C6}" type="datetimeFigureOut">
              <a:rPr lang="sk-SK" smtClean="0"/>
              <a:t>4. 3. 2023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9F056848-CB88-4ADE-8BE8-F1431B835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0B7055F2-2757-467D-BD28-B0E1EB437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15C79-69D6-4256-B8B1-20C252AE60D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83102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6DC24477-B0AC-4C53-A5B6-7C1E26F85C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zvislý text 2">
            <a:extLst>
              <a:ext uri="{FF2B5EF4-FFF2-40B4-BE49-F238E27FC236}">
                <a16:creationId xmlns:a16="http://schemas.microsoft.com/office/drawing/2014/main" id="{32E44D74-4D8E-441B-8B4A-E29865B752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B6C13AA4-25E3-4605-9F17-ADFCD9B8C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A7D05-0B9D-4B3D-A4DF-2689F94F30C6}" type="datetimeFigureOut">
              <a:rPr lang="sk-SK" smtClean="0"/>
              <a:t>4. 3. 2023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9CD3D6BB-D20A-44D6-819B-3ECD594F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DC2B6C78-60D1-46FC-BBFB-F644665A0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15C79-69D6-4256-B8B1-20C252AE60D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59968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76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125292FD-F78C-460D-A1C8-BE6116FD0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38EDD48F-E8AE-4302-B103-D3FFD41569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6563FA09-8AEB-4BDD-BA1C-BF3F007FD6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BA7D05-0B9D-4B3D-A4DF-2689F94F30C6}" type="datetimeFigureOut">
              <a:rPr lang="sk-SK" smtClean="0"/>
              <a:t>4. 3. 2023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E091488C-C71B-4D2C-BDE8-3F4749948B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83F886C5-EBC6-4B6D-B487-EE6A93CA4E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E15C79-69D6-4256-B8B1-20C252AE60D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90382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lokTextu 3">
            <a:extLst>
              <a:ext uri="{FF2B5EF4-FFF2-40B4-BE49-F238E27FC236}">
                <a16:creationId xmlns:a16="http://schemas.microsoft.com/office/drawing/2014/main" id="{574D6ABF-1813-4267-BE1E-08DAB7984EA0}"/>
              </a:ext>
            </a:extLst>
          </p:cNvPr>
          <p:cNvSpPr txBox="1"/>
          <p:nvPr/>
        </p:nvSpPr>
        <p:spPr>
          <a:xfrm>
            <a:off x="1749136" y="0"/>
            <a:ext cx="111078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3800" b="1" dirty="0">
                <a:solidFill>
                  <a:srgbClr val="CC3300"/>
                </a:solidFill>
                <a:latin typeface="Kunstler Script" panose="030304020206070D0D06" pitchFamily="66" charset="0"/>
              </a:rPr>
              <a:t>Historické pramene</a:t>
            </a: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6B62045F-C759-4992-9E4D-93184BADFE24}"/>
              </a:ext>
            </a:extLst>
          </p:cNvPr>
          <p:cNvSpPr txBox="1"/>
          <p:nvPr/>
        </p:nvSpPr>
        <p:spPr>
          <a:xfrm>
            <a:off x="540327" y="5715000"/>
            <a:ext cx="80217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b="1" dirty="0">
                <a:solidFill>
                  <a:schemeClr val="accent2">
                    <a:lumMod val="50000"/>
                  </a:schemeClr>
                </a:solidFill>
                <a:latin typeface="Kunstler Script" panose="030304020206070D0D06" pitchFamily="66" charset="0"/>
              </a:rPr>
              <a:t>...Len zapísaná myšlienka sa uchovala...</a:t>
            </a:r>
          </a:p>
        </p:txBody>
      </p:sp>
    </p:spTree>
    <p:extLst>
      <p:ext uri="{BB962C8B-B14F-4D97-AF65-F5344CB8AC3E}">
        <p14:creationId xmlns:p14="http://schemas.microsoft.com/office/powerpoint/2010/main" val="3422967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FD272A5-FDEF-4D38-9F13-6E9E4E623B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/>
              <a:t>Historické pramene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37970A99-E69F-4BED-A136-C7B80385A0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k-SK" dirty="0"/>
              <a:t>Historické pramene sú pamiatky, ktoré nám pomáhajú poznávať minulosť.</a:t>
            </a:r>
          </a:p>
          <a:p>
            <a:r>
              <a:rPr lang="sk-SK" dirty="0"/>
              <a:t>Delíme ich na: hmotné</a:t>
            </a:r>
          </a:p>
          <a:p>
            <a:r>
              <a:rPr lang="sk-SK" dirty="0"/>
              <a:t>                              obrazové                                                               </a:t>
            </a:r>
          </a:p>
          <a:p>
            <a:r>
              <a:rPr lang="sk-SK" dirty="0"/>
              <a:t>                              písomné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907145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47E5108-9885-4BCC-942B-4AC4BBBC6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536" y="0"/>
            <a:ext cx="10515600" cy="1325563"/>
          </a:xfrm>
        </p:spPr>
        <p:txBody>
          <a:bodyPr>
            <a:normAutofit/>
          </a:bodyPr>
          <a:lstStyle/>
          <a:p>
            <a:r>
              <a:rPr lang="sk-SK" sz="8000" b="1" dirty="0">
                <a:solidFill>
                  <a:schemeClr val="accent2">
                    <a:lumMod val="50000"/>
                  </a:schemeClr>
                </a:solidFill>
                <a:latin typeface="Kunstler Script" panose="030304020206070D0D06" pitchFamily="66" charset="0"/>
              </a:rPr>
              <a:t>Písmo – okno do minulosti...</a:t>
            </a: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9DF9433A-D5B3-4228-92EB-5C5DD2501DE7}"/>
              </a:ext>
            </a:extLst>
          </p:cNvPr>
          <p:cNvSpPr txBox="1"/>
          <p:nvPr/>
        </p:nvSpPr>
        <p:spPr>
          <a:xfrm>
            <a:off x="-619991" y="1163782"/>
            <a:ext cx="755419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sk-SK" sz="4400" b="1" u="sng" dirty="0">
                <a:solidFill>
                  <a:schemeClr val="accent2">
                    <a:lumMod val="75000"/>
                  </a:schemeClr>
                </a:solidFill>
                <a:latin typeface="Monotype Corsiva" panose="03010101010201010101" pitchFamily="66" charset="0"/>
              </a:rPr>
              <a:t>PÍSMO – zápis ľudských myšlienok pomocou znakov</a:t>
            </a:r>
          </a:p>
        </p:txBody>
      </p:sp>
      <p:pic>
        <p:nvPicPr>
          <p:cNvPr id="1026" name="Picture 2" descr="Výsledok vyhľadávania obrázkov pre dopyt klinové písmo">
            <a:extLst>
              <a:ext uri="{FF2B5EF4-FFF2-40B4-BE49-F238E27FC236}">
                <a16:creationId xmlns:a16="http://schemas.microsoft.com/office/drawing/2014/main" id="{7BDEAC1B-6F7B-4163-B7BA-B514782DBC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37" y="2755804"/>
            <a:ext cx="5365904" cy="3260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Výsledok vyhľadávania obrázkov pre dopyt hieroglyfy">
            <a:extLst>
              <a:ext uri="{FF2B5EF4-FFF2-40B4-BE49-F238E27FC236}">
                <a16:creationId xmlns:a16="http://schemas.microsoft.com/office/drawing/2014/main" id="{E5AC586E-1127-4006-8A5E-268AF8C454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3045" y="2986882"/>
            <a:ext cx="5044786" cy="369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Bublina myšlienky: obláčik 4">
            <a:extLst>
              <a:ext uri="{FF2B5EF4-FFF2-40B4-BE49-F238E27FC236}">
                <a16:creationId xmlns:a16="http://schemas.microsoft.com/office/drawing/2014/main" id="{590DB4A4-37F8-459D-BE3A-869AE7C8982A}"/>
              </a:ext>
            </a:extLst>
          </p:cNvPr>
          <p:cNvSpPr/>
          <p:nvPr/>
        </p:nvSpPr>
        <p:spPr>
          <a:xfrm>
            <a:off x="7931727" y="116032"/>
            <a:ext cx="3498872" cy="2870850"/>
          </a:xfrm>
          <a:prstGeom prst="cloudCallout">
            <a:avLst>
              <a:gd name="adj1" fmla="val 51319"/>
              <a:gd name="adj2" fmla="val 80306"/>
            </a:avLst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800" b="1" dirty="0">
                <a:solidFill>
                  <a:schemeClr val="accent2">
                    <a:lumMod val="75000"/>
                  </a:schemeClr>
                </a:solidFill>
                <a:latin typeface="Kunstler Script" panose="030304020206070D0D06" pitchFamily="66" charset="0"/>
              </a:rPr>
              <a:t>Vieme, kedy vznikli prvé typy písma?</a:t>
            </a:r>
          </a:p>
        </p:txBody>
      </p:sp>
      <p:sp>
        <p:nvSpPr>
          <p:cNvPr id="6" name="Zvitok: vodorovný 5">
            <a:extLst>
              <a:ext uri="{FF2B5EF4-FFF2-40B4-BE49-F238E27FC236}">
                <a16:creationId xmlns:a16="http://schemas.microsoft.com/office/drawing/2014/main" id="{38BFB214-6E55-4D23-8858-4C0C102901BB}"/>
              </a:ext>
            </a:extLst>
          </p:cNvPr>
          <p:cNvSpPr/>
          <p:nvPr/>
        </p:nvSpPr>
        <p:spPr>
          <a:xfrm>
            <a:off x="2220008" y="5250744"/>
            <a:ext cx="9798628" cy="1446550"/>
          </a:xfrm>
          <a:prstGeom prst="horizontalScroll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3600" b="1" dirty="0">
                <a:solidFill>
                  <a:schemeClr val="accent2">
                    <a:lumMod val="75000"/>
                  </a:schemeClr>
                </a:solidFill>
                <a:latin typeface="Monotype Corsiva" panose="03010101010201010101" pitchFamily="66" charset="0"/>
              </a:rPr>
              <a:t>Prvé písmo vzniká už v staroveku (Egypťania, </a:t>
            </a:r>
            <a:r>
              <a:rPr lang="sk-SK" sz="3600" b="1" dirty="0" err="1">
                <a:solidFill>
                  <a:schemeClr val="accent2">
                    <a:lumMod val="75000"/>
                  </a:schemeClr>
                </a:solidFill>
                <a:latin typeface="Monotype Corsiva" panose="03010101010201010101" pitchFamily="66" charset="0"/>
              </a:rPr>
              <a:t>Sumeri</a:t>
            </a:r>
            <a:r>
              <a:rPr lang="sk-SK" sz="3600" b="1" dirty="0">
                <a:solidFill>
                  <a:schemeClr val="accent2">
                    <a:lumMod val="75000"/>
                  </a:schemeClr>
                </a:solidFill>
                <a:latin typeface="Monotype Corsiva" panose="03010101010201010101" pitchFamily="66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29525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81F0ADE1-BB83-4696-8C4B-71CCEDD53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-175202"/>
            <a:ext cx="10515600" cy="1325563"/>
          </a:xfrm>
        </p:spPr>
        <p:txBody>
          <a:bodyPr>
            <a:normAutofit/>
          </a:bodyPr>
          <a:lstStyle/>
          <a:p>
            <a:r>
              <a:rPr lang="sk-SK" sz="8000" b="1" dirty="0">
                <a:solidFill>
                  <a:schemeClr val="accent2">
                    <a:lumMod val="50000"/>
                  </a:schemeClr>
                </a:solidFill>
                <a:latin typeface="Kunstler Script" panose="030304020206070D0D06" pitchFamily="66" charset="0"/>
              </a:rPr>
              <a:t>Písomné pramene...</a:t>
            </a: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1A729E40-9338-448A-9E21-1AF836E6E3B0}"/>
              </a:ext>
            </a:extLst>
          </p:cNvPr>
          <p:cNvSpPr txBox="1"/>
          <p:nvPr/>
        </p:nvSpPr>
        <p:spPr>
          <a:xfrm>
            <a:off x="495300" y="924791"/>
            <a:ext cx="95284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sk-SK" sz="3600" b="1" dirty="0">
                <a:solidFill>
                  <a:schemeClr val="accent2">
                    <a:lumMod val="75000"/>
                  </a:schemeClr>
                </a:solidFill>
                <a:latin typeface="Monotype Corsiva" panose="03010101010201010101" pitchFamily="66" charset="0"/>
              </a:rPr>
              <a:t>písomný záznam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k-SK" sz="3600" b="1" dirty="0">
                <a:solidFill>
                  <a:schemeClr val="accent2">
                    <a:lumMod val="75000"/>
                  </a:schemeClr>
                </a:solidFill>
                <a:latin typeface="Monotype Corsiva" panose="03010101010201010101" pitchFamily="66" charset="0"/>
              </a:rPr>
              <a:t>hlavný zdroj poznávania minulosti</a:t>
            </a:r>
          </a:p>
        </p:txBody>
      </p:sp>
      <p:pic>
        <p:nvPicPr>
          <p:cNvPr id="2054" name="Picture 6" descr="Výsledok vyhľadávania obrázkov pre dopyt denník vojaka">
            <a:extLst>
              <a:ext uri="{FF2B5EF4-FFF2-40B4-BE49-F238E27FC236}">
                <a16:creationId xmlns:a16="http://schemas.microsoft.com/office/drawing/2014/main" id="{887E9F66-BA01-4C7C-89E7-845D037971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97"/>
          <a:stretch/>
        </p:blipFill>
        <p:spPr bwMode="auto">
          <a:xfrm>
            <a:off x="353291" y="2279805"/>
            <a:ext cx="5517573" cy="4409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Výsledok vyhľadávania obrázkov pre dopyt noviny slovak">
            <a:extLst>
              <a:ext uri="{FF2B5EF4-FFF2-40B4-BE49-F238E27FC236}">
                <a16:creationId xmlns:a16="http://schemas.microsoft.com/office/drawing/2014/main" id="{39E6AD1D-553D-49AE-9ADF-D48DB8CE75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798" y="2246341"/>
            <a:ext cx="5095256" cy="3200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Súvisiaci obrázok">
            <a:extLst>
              <a:ext uri="{FF2B5EF4-FFF2-40B4-BE49-F238E27FC236}">
                <a16:creationId xmlns:a16="http://schemas.microsoft.com/office/drawing/2014/main" id="{39D09258-D7CB-48AB-8CD0-38EE292E34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100" y="3950703"/>
            <a:ext cx="6509976" cy="30596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Bublina myšlienky: obláčik 5">
            <a:extLst>
              <a:ext uri="{FF2B5EF4-FFF2-40B4-BE49-F238E27FC236}">
                <a16:creationId xmlns:a16="http://schemas.microsoft.com/office/drawing/2014/main" id="{72610A32-CB90-4455-951B-9C7B6EFF12F4}"/>
              </a:ext>
            </a:extLst>
          </p:cNvPr>
          <p:cNvSpPr/>
          <p:nvPr/>
        </p:nvSpPr>
        <p:spPr>
          <a:xfrm>
            <a:off x="6712527" y="-175202"/>
            <a:ext cx="4053054" cy="3448050"/>
          </a:xfrm>
          <a:prstGeom prst="cloudCallout">
            <a:avLst>
              <a:gd name="adj1" fmla="val 57556"/>
              <a:gd name="adj2" fmla="val 83925"/>
            </a:avLst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6000" b="1" dirty="0">
                <a:solidFill>
                  <a:schemeClr val="accent2">
                    <a:lumMod val="75000"/>
                  </a:schemeClr>
                </a:solidFill>
                <a:latin typeface="Kunstler Script" panose="030304020206070D0D06" pitchFamily="66" charset="0"/>
              </a:rPr>
              <a:t>Aké sú to napríklad?</a:t>
            </a:r>
          </a:p>
        </p:txBody>
      </p:sp>
    </p:spTree>
    <p:extLst>
      <p:ext uri="{BB962C8B-B14F-4D97-AF65-F5344CB8AC3E}">
        <p14:creationId xmlns:p14="http://schemas.microsoft.com/office/powerpoint/2010/main" val="23258862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6168033-41F7-433B-B112-65F0FA658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-374072"/>
            <a:ext cx="11353800" cy="1867333"/>
          </a:xfrm>
        </p:spPr>
        <p:txBody>
          <a:bodyPr>
            <a:normAutofit/>
          </a:bodyPr>
          <a:lstStyle/>
          <a:p>
            <a:r>
              <a:rPr lang="sk-SK" sz="8000" b="1" dirty="0">
                <a:solidFill>
                  <a:schemeClr val="accent2">
                    <a:lumMod val="50000"/>
                  </a:schemeClr>
                </a:solidFill>
                <a:latin typeface="Kunstler Script" panose="030304020206070D0D06" pitchFamily="66" charset="0"/>
              </a:rPr>
              <a:t>Patria tu:</a:t>
            </a:r>
          </a:p>
        </p:txBody>
      </p:sp>
      <p:sp>
        <p:nvSpPr>
          <p:cNvPr id="4" name="Zvitok: vodorovný 3">
            <a:extLst>
              <a:ext uri="{FF2B5EF4-FFF2-40B4-BE49-F238E27FC236}">
                <a16:creationId xmlns:a16="http://schemas.microsoft.com/office/drawing/2014/main" id="{B235396E-5DC6-4150-AC84-781419925FB4}"/>
              </a:ext>
            </a:extLst>
          </p:cNvPr>
          <p:cNvSpPr/>
          <p:nvPr/>
        </p:nvSpPr>
        <p:spPr>
          <a:xfrm>
            <a:off x="460663" y="935182"/>
            <a:ext cx="5444837" cy="1448062"/>
          </a:xfrm>
          <a:prstGeom prst="horizontalScroll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3600" b="1" dirty="0">
                <a:solidFill>
                  <a:schemeClr val="accent2">
                    <a:lumMod val="75000"/>
                  </a:schemeClr>
                </a:solidFill>
                <a:latin typeface="Monotype Corsiva" panose="03010101010201010101" pitchFamily="66" charset="0"/>
              </a:rPr>
              <a:t>listiny – starý písomný záznam (stredovek)</a:t>
            </a:r>
          </a:p>
        </p:txBody>
      </p:sp>
      <p:sp>
        <p:nvSpPr>
          <p:cNvPr id="5" name="Zvitok: vodorovný 4">
            <a:extLst>
              <a:ext uri="{FF2B5EF4-FFF2-40B4-BE49-F238E27FC236}">
                <a16:creationId xmlns:a16="http://schemas.microsoft.com/office/drawing/2014/main" id="{0AD4E4C2-86F8-43E8-B084-AA8F14880581}"/>
              </a:ext>
            </a:extLst>
          </p:cNvPr>
          <p:cNvSpPr/>
          <p:nvPr/>
        </p:nvSpPr>
        <p:spPr>
          <a:xfrm>
            <a:off x="460662" y="2244436"/>
            <a:ext cx="5444837" cy="1448062"/>
          </a:xfrm>
          <a:prstGeom prst="horizontalScroll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3600" b="1" dirty="0">
                <a:solidFill>
                  <a:schemeClr val="accent2">
                    <a:lumMod val="75000"/>
                  </a:schemeClr>
                </a:solidFill>
                <a:latin typeface="Monotype Corsiva" panose="03010101010201010101" pitchFamily="66" charset="0"/>
              </a:rPr>
              <a:t>noviny, časopisy</a:t>
            </a:r>
          </a:p>
        </p:txBody>
      </p:sp>
      <p:sp>
        <p:nvSpPr>
          <p:cNvPr id="6" name="Zvitok: vodorovný 5">
            <a:extLst>
              <a:ext uri="{FF2B5EF4-FFF2-40B4-BE49-F238E27FC236}">
                <a16:creationId xmlns:a16="http://schemas.microsoft.com/office/drawing/2014/main" id="{A35B05F3-E242-4D96-9301-61932C170E5C}"/>
              </a:ext>
            </a:extLst>
          </p:cNvPr>
          <p:cNvSpPr/>
          <p:nvPr/>
        </p:nvSpPr>
        <p:spPr>
          <a:xfrm>
            <a:off x="460661" y="3692498"/>
            <a:ext cx="5444837" cy="1448062"/>
          </a:xfrm>
          <a:prstGeom prst="horizontalScroll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3600" b="1" dirty="0">
                <a:solidFill>
                  <a:schemeClr val="accent2">
                    <a:lumMod val="75000"/>
                  </a:schemeClr>
                </a:solidFill>
                <a:latin typeface="Monotype Corsiva" panose="03010101010201010101" pitchFamily="66" charset="0"/>
              </a:rPr>
              <a:t>denníky, listy</a:t>
            </a:r>
          </a:p>
        </p:txBody>
      </p:sp>
      <p:sp>
        <p:nvSpPr>
          <p:cNvPr id="7" name="Zvitok: vodorovný 6">
            <a:extLst>
              <a:ext uri="{FF2B5EF4-FFF2-40B4-BE49-F238E27FC236}">
                <a16:creationId xmlns:a16="http://schemas.microsoft.com/office/drawing/2014/main" id="{B74CE211-4CD2-4122-8CF8-0E406AD34862}"/>
              </a:ext>
            </a:extLst>
          </p:cNvPr>
          <p:cNvSpPr/>
          <p:nvPr/>
        </p:nvSpPr>
        <p:spPr>
          <a:xfrm>
            <a:off x="460660" y="5140560"/>
            <a:ext cx="5444837" cy="1448062"/>
          </a:xfrm>
          <a:prstGeom prst="horizontalScroll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3600" b="1" dirty="0">
                <a:solidFill>
                  <a:schemeClr val="accent2">
                    <a:lumMod val="75000"/>
                  </a:schemeClr>
                </a:solidFill>
                <a:latin typeface="Monotype Corsiva" panose="03010101010201010101" pitchFamily="66" charset="0"/>
              </a:rPr>
              <a:t>úradné dokumenty: zákony, zmluvy, daňové súpisy ...</a:t>
            </a:r>
          </a:p>
        </p:txBody>
      </p:sp>
      <p:pic>
        <p:nvPicPr>
          <p:cNvPr id="3074" name="Picture 2" descr="Výsledok vyhľadávania obrázkov pre dopyt urbár tereziánsky">
            <a:extLst>
              <a:ext uri="{FF2B5EF4-FFF2-40B4-BE49-F238E27FC236}">
                <a16:creationId xmlns:a16="http://schemas.microsoft.com/office/drawing/2014/main" id="{0D24CEDE-D790-44A8-8DDF-47A823D564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560" y="101041"/>
            <a:ext cx="5825840" cy="6756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73391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1ABF32E7-2877-46E5-B206-3DA38493F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1936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sk-SK" sz="8000" b="1" dirty="0">
                <a:solidFill>
                  <a:schemeClr val="accent2">
                    <a:lumMod val="50000"/>
                  </a:schemeClr>
                </a:solidFill>
                <a:latin typeface="Kunstler Script" panose="030304020206070D0D06" pitchFamily="66" charset="0"/>
              </a:rPr>
              <a:t>Úskalia a nevýhody</a:t>
            </a: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F27C406A-B04B-4F56-9140-CD0F70252EDB}"/>
              </a:ext>
            </a:extLst>
          </p:cNvPr>
          <p:cNvSpPr txBox="1"/>
          <p:nvPr/>
        </p:nvSpPr>
        <p:spPr>
          <a:xfrm rot="20833144">
            <a:off x="1579" y="1131568"/>
            <a:ext cx="34774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800" b="1" dirty="0">
                <a:solidFill>
                  <a:schemeClr val="accent2">
                    <a:lumMod val="75000"/>
                  </a:schemeClr>
                </a:solidFill>
                <a:latin typeface="Monotype Corsiva" panose="03010101010201010101" pitchFamily="66" charset="0"/>
              </a:rPr>
              <a:t>V akom jazyku je dokument napísaný?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C567E323-E512-4792-A766-C0570B9DB7F3}"/>
              </a:ext>
            </a:extLst>
          </p:cNvPr>
          <p:cNvSpPr txBox="1"/>
          <p:nvPr/>
        </p:nvSpPr>
        <p:spPr>
          <a:xfrm rot="354536">
            <a:off x="3581400" y="1415503"/>
            <a:ext cx="34774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800" b="1" dirty="0">
                <a:solidFill>
                  <a:schemeClr val="accent2">
                    <a:lumMod val="75000"/>
                  </a:schemeClr>
                </a:solidFill>
                <a:latin typeface="Monotype Corsiva" panose="03010101010201010101" pitchFamily="66" charset="0"/>
              </a:rPr>
              <a:t>Poznám význam všetkých výrazov?</a:t>
            </a:r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11746DFF-CA55-4E48-9500-B51BEEAEF5F2}"/>
              </a:ext>
            </a:extLst>
          </p:cNvPr>
          <p:cNvSpPr txBox="1"/>
          <p:nvPr/>
        </p:nvSpPr>
        <p:spPr>
          <a:xfrm rot="20938128">
            <a:off x="406352" y="2230408"/>
            <a:ext cx="3477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800" b="1" dirty="0">
                <a:solidFill>
                  <a:schemeClr val="accent2">
                    <a:lumMod val="75000"/>
                  </a:schemeClr>
                </a:solidFill>
                <a:latin typeface="Monotype Corsiva" panose="03010101010201010101" pitchFamily="66" charset="0"/>
              </a:rPr>
              <a:t>Viem dokument preložiť?</a:t>
            </a:r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79D0D047-EEA6-4540-9DCD-63A2286D666E}"/>
              </a:ext>
            </a:extLst>
          </p:cNvPr>
          <p:cNvSpPr txBox="1"/>
          <p:nvPr/>
        </p:nvSpPr>
        <p:spPr>
          <a:xfrm>
            <a:off x="2707748" y="2425487"/>
            <a:ext cx="37234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800" b="1" dirty="0">
                <a:solidFill>
                  <a:schemeClr val="accent2">
                    <a:lumMod val="75000"/>
                  </a:schemeClr>
                </a:solidFill>
                <a:latin typeface="Monotype Corsiva" panose="03010101010201010101" pitchFamily="66" charset="0"/>
              </a:rPr>
              <a:t>Poznám autora?</a:t>
            </a:r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24DBB58A-12F8-416B-AEE0-17D1F4619E46}"/>
              </a:ext>
            </a:extLst>
          </p:cNvPr>
          <p:cNvSpPr txBox="1"/>
          <p:nvPr/>
        </p:nvSpPr>
        <p:spPr>
          <a:xfrm rot="20833144">
            <a:off x="260051" y="3253790"/>
            <a:ext cx="41434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800" b="1" dirty="0">
                <a:solidFill>
                  <a:schemeClr val="accent2">
                    <a:lumMod val="75000"/>
                  </a:schemeClr>
                </a:solidFill>
                <a:latin typeface="Monotype Corsiva" panose="03010101010201010101" pitchFamily="66" charset="0"/>
              </a:rPr>
              <a:t>Písal autor o udalosti priamo alebo sprostredkovane?</a:t>
            </a:r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93BA3857-8BCB-4764-991C-C2A0A28C8331}"/>
              </a:ext>
            </a:extLst>
          </p:cNvPr>
          <p:cNvSpPr txBox="1"/>
          <p:nvPr/>
        </p:nvSpPr>
        <p:spPr>
          <a:xfrm rot="843146">
            <a:off x="3861630" y="3697548"/>
            <a:ext cx="3477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800" b="1" dirty="0">
                <a:solidFill>
                  <a:schemeClr val="accent2">
                    <a:lumMod val="75000"/>
                  </a:schemeClr>
                </a:solidFill>
                <a:latin typeface="Monotype Corsiva" panose="03010101010201010101" pitchFamily="66" charset="0"/>
              </a:rPr>
              <a:t>Aký je zámer autora?</a:t>
            </a:r>
          </a:p>
        </p:txBody>
      </p:sp>
      <p:sp>
        <p:nvSpPr>
          <p:cNvPr id="11" name="BlokTextu 10">
            <a:extLst>
              <a:ext uri="{FF2B5EF4-FFF2-40B4-BE49-F238E27FC236}">
                <a16:creationId xmlns:a16="http://schemas.microsoft.com/office/drawing/2014/main" id="{E2A539DD-9498-4277-B6F3-C53D3E9E615F}"/>
              </a:ext>
            </a:extLst>
          </p:cNvPr>
          <p:cNvSpPr txBox="1"/>
          <p:nvPr/>
        </p:nvSpPr>
        <p:spPr>
          <a:xfrm rot="20833144">
            <a:off x="181360" y="4777663"/>
            <a:ext cx="3477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800" b="1" dirty="0">
                <a:solidFill>
                  <a:schemeClr val="accent2">
                    <a:lumMod val="75000"/>
                  </a:schemeClr>
                </a:solidFill>
                <a:latin typeface="Monotype Corsiva" panose="03010101010201010101" pitchFamily="66" charset="0"/>
              </a:rPr>
              <a:t>Sú informácie pravdivé?</a:t>
            </a:r>
          </a:p>
        </p:txBody>
      </p:sp>
      <p:sp>
        <p:nvSpPr>
          <p:cNvPr id="12" name="BlokTextu 11">
            <a:extLst>
              <a:ext uri="{FF2B5EF4-FFF2-40B4-BE49-F238E27FC236}">
                <a16:creationId xmlns:a16="http://schemas.microsoft.com/office/drawing/2014/main" id="{175964BD-8E6E-4EF9-A6E0-7B10D1727AB9}"/>
              </a:ext>
            </a:extLst>
          </p:cNvPr>
          <p:cNvSpPr txBox="1"/>
          <p:nvPr/>
        </p:nvSpPr>
        <p:spPr>
          <a:xfrm rot="20833144">
            <a:off x="1579529" y="5505176"/>
            <a:ext cx="3477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800" b="1" dirty="0">
                <a:solidFill>
                  <a:schemeClr val="accent2">
                    <a:lumMod val="75000"/>
                  </a:schemeClr>
                </a:solidFill>
                <a:latin typeface="Monotype Corsiva" panose="03010101010201010101" pitchFamily="66" charset="0"/>
              </a:rPr>
              <a:t>Klamal autor?</a:t>
            </a:r>
          </a:p>
        </p:txBody>
      </p:sp>
      <p:sp>
        <p:nvSpPr>
          <p:cNvPr id="13" name="BlokTextu 12">
            <a:extLst>
              <a:ext uri="{FF2B5EF4-FFF2-40B4-BE49-F238E27FC236}">
                <a16:creationId xmlns:a16="http://schemas.microsoft.com/office/drawing/2014/main" id="{D2831A1B-341F-464D-B756-8A025A5BFD60}"/>
              </a:ext>
            </a:extLst>
          </p:cNvPr>
          <p:cNvSpPr txBox="1"/>
          <p:nvPr/>
        </p:nvSpPr>
        <p:spPr>
          <a:xfrm rot="1012150">
            <a:off x="4266387" y="4876538"/>
            <a:ext cx="34774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800" b="1" dirty="0">
                <a:solidFill>
                  <a:schemeClr val="accent2">
                    <a:lumMod val="75000"/>
                  </a:schemeClr>
                </a:solidFill>
                <a:latin typeface="Monotype Corsiva" panose="03010101010201010101" pitchFamily="66" charset="0"/>
              </a:rPr>
              <a:t>Klamal zámerne alebo nechtiac?</a:t>
            </a:r>
          </a:p>
        </p:txBody>
      </p:sp>
      <p:sp>
        <p:nvSpPr>
          <p:cNvPr id="14" name="Zvitok: zvislý 13">
            <a:extLst>
              <a:ext uri="{FF2B5EF4-FFF2-40B4-BE49-F238E27FC236}">
                <a16:creationId xmlns:a16="http://schemas.microsoft.com/office/drawing/2014/main" id="{EE406ED5-CAD7-409B-87DC-A0169B8BE949}"/>
              </a:ext>
            </a:extLst>
          </p:cNvPr>
          <p:cNvSpPr/>
          <p:nvPr/>
        </p:nvSpPr>
        <p:spPr>
          <a:xfrm>
            <a:off x="7635375" y="1325563"/>
            <a:ext cx="4251826" cy="5262273"/>
          </a:xfrm>
          <a:prstGeom prst="verticalScroll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3600" b="1" dirty="0">
                <a:solidFill>
                  <a:schemeClr val="accent2">
                    <a:lumMod val="75000"/>
                  </a:schemeClr>
                </a:solidFill>
                <a:latin typeface="Monotype Corsiva" panose="03010101010201010101" pitchFamily="66" charset="0"/>
              </a:rPr>
              <a:t>Musíme poznať:</a:t>
            </a:r>
          </a:p>
          <a:p>
            <a:pPr marL="342900" indent="-342900" algn="ctr">
              <a:buAutoNum type="alphaLcParenR"/>
            </a:pPr>
            <a:r>
              <a:rPr lang="sk-SK" sz="3600" b="1" dirty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jazyk</a:t>
            </a:r>
          </a:p>
          <a:p>
            <a:pPr marL="342900" indent="-342900" algn="ctr">
              <a:buAutoNum type="alphaLcParenR"/>
            </a:pPr>
            <a:r>
              <a:rPr lang="sk-SK" sz="3600" b="1" dirty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význam slov</a:t>
            </a:r>
          </a:p>
          <a:p>
            <a:pPr marL="342900" indent="-342900" algn="ctr">
              <a:buAutoNum type="alphaLcParenR"/>
            </a:pPr>
            <a:r>
              <a:rPr lang="sk-SK" sz="3600" b="1" dirty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zámer autora</a:t>
            </a:r>
          </a:p>
        </p:txBody>
      </p:sp>
    </p:spTree>
    <p:extLst>
      <p:ext uri="{BB962C8B-B14F-4D97-AF65-F5344CB8AC3E}">
        <p14:creationId xmlns:p14="http://schemas.microsoft.com/office/powerpoint/2010/main" val="13126682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Súvisiaci obrázok">
            <a:extLst>
              <a:ext uri="{FF2B5EF4-FFF2-40B4-BE49-F238E27FC236}">
                <a16:creationId xmlns:a16="http://schemas.microsoft.com/office/drawing/2014/main" id="{AD1BC611-1D3D-4CBE-914D-8619113B1A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828" y="56250"/>
            <a:ext cx="7993205" cy="2586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Súvisiaci obrázok">
            <a:extLst>
              <a:ext uri="{FF2B5EF4-FFF2-40B4-BE49-F238E27FC236}">
                <a16:creationId xmlns:a16="http://schemas.microsoft.com/office/drawing/2014/main" id="{078E3B45-D7E3-449F-9C76-AAEA827C05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300" y="2419348"/>
            <a:ext cx="5374698" cy="3869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Súvisiaci obrázok">
            <a:extLst>
              <a:ext uri="{FF2B5EF4-FFF2-40B4-BE49-F238E27FC236}">
                <a16:creationId xmlns:a16="http://schemas.microsoft.com/office/drawing/2014/main" id="{A5504358-D18F-46E6-99CC-53CD0B7988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91" t="-3526" r="13772" b="9716"/>
          <a:stretch/>
        </p:blipFill>
        <p:spPr bwMode="auto">
          <a:xfrm>
            <a:off x="5191123" y="2642287"/>
            <a:ext cx="6806049" cy="4020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37941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Zástupný symbol obsahu 3" descr="ilustracia.jpg">
            <a:extLst>
              <a:ext uri="{FF2B5EF4-FFF2-40B4-BE49-F238E27FC236}">
                <a16:creationId xmlns:a16="http://schemas.microsoft.com/office/drawing/2014/main" id="{939DB000-DF44-4D4B-9154-054E4A2E63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621" y="161331"/>
            <a:ext cx="6712708" cy="636415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Obrázok 2" descr="200px-Computer_modern.jpg">
            <a:extLst>
              <a:ext uri="{FF2B5EF4-FFF2-40B4-BE49-F238E27FC236}">
                <a16:creationId xmlns:a16="http://schemas.microsoft.com/office/drawing/2014/main" id="{9A5C0B9F-5A07-4A6A-BB89-6FBCFB57E3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71737" y="69327"/>
            <a:ext cx="4398269" cy="37837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146" name="Picture 2" descr="Súvisiaci obrázok">
            <a:extLst>
              <a:ext uri="{FF2B5EF4-FFF2-40B4-BE49-F238E27FC236}">
                <a16:creationId xmlns:a16="http://schemas.microsoft.com/office/drawing/2014/main" id="{989DB050-4FA5-4ED7-8135-38BB08CEAA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6330" y="4017717"/>
            <a:ext cx="5012049" cy="2762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13961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Výsledok vyhľadávania obrázkov pre dopyt archiv">
            <a:extLst>
              <a:ext uri="{FF2B5EF4-FFF2-40B4-BE49-F238E27FC236}">
                <a16:creationId xmlns:a16="http://schemas.microsoft.com/office/drawing/2014/main" id="{28422EBE-948B-42DA-B497-A356232F7D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40" r="20883" b="-1"/>
          <a:stretch/>
        </p:blipFill>
        <p:spPr bwMode="auto">
          <a:xfrm>
            <a:off x="6185051" y="10"/>
            <a:ext cx="5997632" cy="6857990"/>
          </a:xfrm>
          <a:custGeom>
            <a:avLst/>
            <a:gdLst>
              <a:gd name="connsiteX0" fmla="*/ 0 w 5997632"/>
              <a:gd name="connsiteY0" fmla="*/ 0 h 6858000"/>
              <a:gd name="connsiteX1" fmla="*/ 5997632 w 5997632"/>
              <a:gd name="connsiteY1" fmla="*/ 0 h 6858000"/>
              <a:gd name="connsiteX2" fmla="*/ 5997632 w 5997632"/>
              <a:gd name="connsiteY2" fmla="*/ 6858000 h 6858000"/>
              <a:gd name="connsiteX3" fmla="*/ 3178693 w 599763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97632" h="6858000">
                <a:moveTo>
                  <a:pt x="0" y="0"/>
                </a:moveTo>
                <a:lnTo>
                  <a:pt x="5997632" y="0"/>
                </a:lnTo>
                <a:lnTo>
                  <a:pt x="5997632" y="6858000"/>
                </a:lnTo>
                <a:lnTo>
                  <a:pt x="3178693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Súvisiaci obrázok">
            <a:extLst>
              <a:ext uri="{FF2B5EF4-FFF2-40B4-BE49-F238E27FC236}">
                <a16:creationId xmlns:a16="http://schemas.microsoft.com/office/drawing/2014/main" id="{6D46D8B3-0B2A-4BF4-9D18-3B0C29F3DF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29" r="24949"/>
          <a:stretch/>
        </p:blipFill>
        <p:spPr bwMode="auto">
          <a:xfrm>
            <a:off x="42123" y="10"/>
            <a:ext cx="9141744" cy="6857990"/>
          </a:xfrm>
          <a:custGeom>
            <a:avLst/>
            <a:gdLst>
              <a:gd name="connsiteX0" fmla="*/ 0 w 9141744"/>
              <a:gd name="connsiteY0" fmla="*/ 0 h 6863485"/>
              <a:gd name="connsiteX1" fmla="*/ 5963051 w 9141744"/>
              <a:gd name="connsiteY1" fmla="*/ 0 h 6863485"/>
              <a:gd name="connsiteX2" fmla="*/ 9141744 w 9141744"/>
              <a:gd name="connsiteY2" fmla="*/ 6863485 h 6863485"/>
              <a:gd name="connsiteX3" fmla="*/ 0 w 9141744"/>
              <a:gd name="connsiteY3" fmla="*/ 6863485 h 6863485"/>
              <a:gd name="connsiteX4" fmla="*/ 0 w 9141744"/>
              <a:gd name="connsiteY4" fmla="*/ 0 h 6863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1744" h="6863485">
                <a:moveTo>
                  <a:pt x="0" y="0"/>
                </a:moveTo>
                <a:lnTo>
                  <a:pt x="5963051" y="0"/>
                </a:lnTo>
                <a:lnTo>
                  <a:pt x="9141744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37FEB674-D811-4FFE-A878-29D0C0ED1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773847"/>
            <a:ext cx="6434783" cy="3310306"/>
          </a:xfrm>
          <a:custGeom>
            <a:avLst/>
            <a:gdLst>
              <a:gd name="connsiteX0" fmla="*/ 0 w 6434783"/>
              <a:gd name="connsiteY0" fmla="*/ 0 h 3310306"/>
              <a:gd name="connsiteX1" fmla="*/ 3829872 w 6434783"/>
              <a:gd name="connsiteY1" fmla="*/ 0 h 3310306"/>
              <a:gd name="connsiteX2" fmla="*/ 4896100 w 6434783"/>
              <a:gd name="connsiteY2" fmla="*/ 0 h 3310306"/>
              <a:gd name="connsiteX3" fmla="*/ 4901677 w 6434783"/>
              <a:gd name="connsiteY3" fmla="*/ 0 h 3310306"/>
              <a:gd name="connsiteX4" fmla="*/ 6434783 w 6434783"/>
              <a:gd name="connsiteY4" fmla="*/ 3310306 h 3310306"/>
              <a:gd name="connsiteX5" fmla="*/ 0 w 6434783"/>
              <a:gd name="connsiteY5" fmla="*/ 3310306 h 3310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34783" h="3310306">
                <a:moveTo>
                  <a:pt x="0" y="0"/>
                </a:moveTo>
                <a:lnTo>
                  <a:pt x="3829872" y="0"/>
                </a:lnTo>
                <a:lnTo>
                  <a:pt x="4896100" y="0"/>
                </a:lnTo>
                <a:lnTo>
                  <a:pt x="4901677" y="0"/>
                </a:lnTo>
                <a:lnTo>
                  <a:pt x="6434783" y="3310306"/>
                </a:lnTo>
                <a:lnTo>
                  <a:pt x="0" y="3310306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3D99336-9E7F-4086-BAF3-EFA866937B18}"/>
              </a:ext>
            </a:extLst>
          </p:cNvPr>
          <p:cNvSpPr txBox="1">
            <a:spLocks/>
          </p:cNvSpPr>
          <p:nvPr/>
        </p:nvSpPr>
        <p:spPr>
          <a:xfrm>
            <a:off x="0" y="1773847"/>
            <a:ext cx="5039591" cy="13079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sz="5400" b="1" kern="1200" dirty="0" err="1">
                <a:solidFill>
                  <a:schemeClr val="tx1">
                    <a:lumMod val="95000"/>
                  </a:schemeClr>
                </a:solidFill>
                <a:latin typeface="Kunstler Script" panose="030304020206070D0D06" pitchFamily="66" charset="0"/>
              </a:rPr>
              <a:t>Ako</a:t>
            </a:r>
            <a:r>
              <a:rPr lang="en-US" sz="5400" b="1" kern="1200" dirty="0">
                <a:solidFill>
                  <a:schemeClr val="tx1">
                    <a:lumMod val="95000"/>
                  </a:schemeClr>
                </a:solidFill>
                <a:latin typeface="Kunstler Script" panose="030304020206070D0D06" pitchFamily="66" charset="0"/>
              </a:rPr>
              <a:t> </a:t>
            </a:r>
            <a:r>
              <a:rPr lang="en-US" sz="5400" b="1" kern="1200" dirty="0" err="1">
                <a:solidFill>
                  <a:schemeClr val="tx1">
                    <a:lumMod val="95000"/>
                  </a:schemeClr>
                </a:solidFill>
                <a:latin typeface="Kunstler Script" panose="030304020206070D0D06" pitchFamily="66" charset="0"/>
              </a:rPr>
              <a:t>si</a:t>
            </a:r>
            <a:r>
              <a:rPr lang="en-US" sz="5400" b="1" kern="1200" dirty="0">
                <a:solidFill>
                  <a:schemeClr val="tx1">
                    <a:lumMod val="95000"/>
                  </a:schemeClr>
                </a:solidFill>
                <a:latin typeface="Kunstler Script" panose="030304020206070D0D06" pitchFamily="66" charset="0"/>
              </a:rPr>
              <a:t> </a:t>
            </a:r>
            <a:r>
              <a:rPr lang="en-US" sz="5400" b="1" kern="1200" dirty="0" err="1">
                <a:solidFill>
                  <a:schemeClr val="tx1">
                    <a:lumMod val="95000"/>
                  </a:schemeClr>
                </a:solidFill>
                <a:latin typeface="Kunstler Script" panose="030304020206070D0D06" pitchFamily="66" charset="0"/>
              </a:rPr>
              <a:t>chránime</a:t>
            </a:r>
            <a:r>
              <a:rPr lang="en-US" sz="5400" b="1" kern="1200" dirty="0">
                <a:solidFill>
                  <a:schemeClr val="tx1">
                    <a:lumMod val="95000"/>
                  </a:schemeClr>
                </a:solidFill>
                <a:latin typeface="Kunstler Script" panose="030304020206070D0D06" pitchFamily="66" charset="0"/>
              </a:rPr>
              <a:t> </a:t>
            </a:r>
            <a:r>
              <a:rPr lang="en-US" sz="5400" b="1" kern="1200" dirty="0" err="1">
                <a:solidFill>
                  <a:schemeClr val="tx1">
                    <a:lumMod val="95000"/>
                  </a:schemeClr>
                </a:solidFill>
                <a:latin typeface="Kunstler Script" panose="030304020206070D0D06" pitchFamily="66" charset="0"/>
              </a:rPr>
              <a:t>písomné</a:t>
            </a:r>
            <a:r>
              <a:rPr lang="en-US" sz="5400" b="1" kern="1200" dirty="0">
                <a:solidFill>
                  <a:schemeClr val="tx1">
                    <a:lumMod val="95000"/>
                  </a:schemeClr>
                </a:solidFill>
                <a:latin typeface="Kunstler Script" panose="030304020206070D0D06" pitchFamily="66" charset="0"/>
              </a:rPr>
              <a:t> </a:t>
            </a:r>
            <a:r>
              <a:rPr lang="en-US" sz="5400" b="1" kern="1200" dirty="0" err="1">
                <a:solidFill>
                  <a:schemeClr val="tx1">
                    <a:lumMod val="95000"/>
                  </a:schemeClr>
                </a:solidFill>
                <a:latin typeface="Kunstler Script" panose="030304020206070D0D06" pitchFamily="66" charset="0"/>
              </a:rPr>
              <a:t>pramene</a:t>
            </a:r>
            <a:r>
              <a:rPr lang="en-US" sz="5400" b="1" kern="1200" dirty="0">
                <a:solidFill>
                  <a:schemeClr val="tx1">
                    <a:lumMod val="95000"/>
                  </a:schemeClr>
                </a:solidFill>
                <a:latin typeface="Kunstler Script" panose="030304020206070D0D06" pitchFamily="66" charset="0"/>
              </a:rPr>
              <a:t>?</a:t>
            </a:r>
          </a:p>
        </p:txBody>
      </p:sp>
      <p:sp>
        <p:nvSpPr>
          <p:cNvPr id="3" name="Zvitok: vodorovný 2">
            <a:extLst>
              <a:ext uri="{FF2B5EF4-FFF2-40B4-BE49-F238E27FC236}">
                <a16:creationId xmlns:a16="http://schemas.microsoft.com/office/drawing/2014/main" id="{E81491AF-A981-46E3-8C37-54DB169772C8}"/>
              </a:ext>
            </a:extLst>
          </p:cNvPr>
          <p:cNvSpPr/>
          <p:nvPr/>
        </p:nvSpPr>
        <p:spPr>
          <a:xfrm>
            <a:off x="42123" y="2848983"/>
            <a:ext cx="5850432" cy="2467944"/>
          </a:xfrm>
          <a:prstGeom prst="horizontalScroll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 indent="-228600" algn="ctr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kern="1200" dirty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ARCHÍV – </a:t>
            </a:r>
            <a:r>
              <a:rPr lang="en-US" sz="2400" b="1" kern="1200" dirty="0" err="1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inštitúcia</a:t>
            </a:r>
            <a:r>
              <a:rPr lang="en-US" sz="2400" b="1" kern="1200" dirty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, v </a:t>
            </a:r>
            <a:r>
              <a:rPr lang="en-US" sz="2400" b="1" kern="1200" dirty="0" err="1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ktorej</a:t>
            </a:r>
            <a:r>
              <a:rPr lang="en-US" sz="2400" b="1" kern="1200" dirty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 </a:t>
            </a:r>
            <a:r>
              <a:rPr lang="en-US" sz="2400" b="1" kern="1200" dirty="0" err="1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sú</a:t>
            </a:r>
            <a:r>
              <a:rPr lang="en-US" sz="2400" b="1" kern="1200" dirty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 </a:t>
            </a:r>
            <a:r>
              <a:rPr lang="en-US" sz="2400" b="1" kern="1200" dirty="0" err="1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uložené</a:t>
            </a:r>
            <a:r>
              <a:rPr lang="en-US" sz="2400" b="1" kern="1200" dirty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 </a:t>
            </a:r>
            <a:r>
              <a:rPr lang="en-US" sz="2400" b="1" kern="1200" dirty="0" err="1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všetky</a:t>
            </a:r>
            <a:r>
              <a:rPr lang="en-US" sz="2400" b="1" kern="1200" dirty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 </a:t>
            </a:r>
            <a:r>
              <a:rPr lang="en-US" sz="2400" b="1" kern="1200" dirty="0" err="1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písomné</a:t>
            </a:r>
            <a:r>
              <a:rPr lang="en-US" sz="2400" b="1" kern="1200" dirty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 </a:t>
            </a:r>
            <a:r>
              <a:rPr lang="en-US" sz="2400" b="1" kern="1200" dirty="0" err="1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dokumenty</a:t>
            </a:r>
            <a:r>
              <a:rPr lang="en-US" sz="2400" b="1" kern="1200" dirty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 </a:t>
            </a:r>
            <a:r>
              <a:rPr lang="en-US" sz="2400" b="1" kern="1200" dirty="0" err="1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rôzneho</a:t>
            </a:r>
            <a:r>
              <a:rPr lang="en-US" sz="2400" b="1" kern="1200" dirty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 </a:t>
            </a:r>
            <a:r>
              <a:rPr lang="en-US" sz="2400" b="1" kern="1200" dirty="0" err="1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druhu</a:t>
            </a:r>
            <a:r>
              <a:rPr lang="en-US" sz="2400" b="1" kern="1200" dirty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.</a:t>
            </a:r>
          </a:p>
          <a:p>
            <a:pPr indent="-228600" algn="ctr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kern="1200" dirty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ARCHIVÁR – </a:t>
            </a:r>
            <a:r>
              <a:rPr lang="en-US" sz="2400" b="1" kern="1200" dirty="0" err="1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človek</a:t>
            </a:r>
            <a:r>
              <a:rPr lang="en-US" sz="2400" b="1" kern="1200" dirty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, </a:t>
            </a:r>
            <a:r>
              <a:rPr lang="en-US" sz="2400" b="1" kern="1200" dirty="0" err="1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ktorý</a:t>
            </a:r>
            <a:r>
              <a:rPr lang="en-US" sz="2400" b="1" kern="1200" dirty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 </a:t>
            </a:r>
            <a:r>
              <a:rPr lang="en-US" sz="2400" b="1" kern="1200" dirty="0" err="1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sa</a:t>
            </a:r>
            <a:r>
              <a:rPr lang="en-US" sz="2400" b="1" kern="1200" dirty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 </a:t>
            </a:r>
            <a:r>
              <a:rPr lang="en-US" sz="2400" b="1" kern="1200" dirty="0" err="1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stará</a:t>
            </a:r>
            <a:r>
              <a:rPr lang="en-US" sz="2400" b="1" kern="1200" dirty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 o </a:t>
            </a:r>
            <a:r>
              <a:rPr lang="en-US" sz="2400" b="1" kern="1200" dirty="0" err="1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dokumenty</a:t>
            </a:r>
            <a:r>
              <a:rPr lang="en-US" sz="2400" b="1" kern="1200" dirty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 v </a:t>
            </a:r>
            <a:r>
              <a:rPr lang="en-US" sz="2400" b="1" kern="1200" dirty="0" err="1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archíve</a:t>
            </a:r>
            <a:r>
              <a:rPr lang="en-US" sz="2400" b="1" kern="1200" dirty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656470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CB90963-855B-4A3B-BCAA-D255548F56BC}"/>
              </a:ext>
            </a:extLst>
          </p:cNvPr>
          <p:cNvSpPr txBox="1">
            <a:spLocks/>
          </p:cNvSpPr>
          <p:nvPr/>
        </p:nvSpPr>
        <p:spPr>
          <a:xfrm>
            <a:off x="1291936" y="0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k-SK" sz="8000" b="1">
                <a:solidFill>
                  <a:schemeClr val="accent2">
                    <a:lumMod val="50000"/>
                  </a:schemeClr>
                </a:solidFill>
                <a:latin typeface="Kunstler Script" panose="030304020206070D0D06" pitchFamily="66" charset="0"/>
              </a:rPr>
              <a:t>Z práce archivára ...</a:t>
            </a:r>
            <a:endParaRPr lang="sk-SK" sz="8000" b="1" dirty="0">
              <a:solidFill>
                <a:schemeClr val="accent2">
                  <a:lumMod val="50000"/>
                </a:schemeClr>
              </a:solidFill>
              <a:latin typeface="Kunstler Script" panose="030304020206070D0D06" pitchFamily="66" charset="0"/>
            </a:endParaRPr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272CCFC3-4628-4CF7-9A2B-BDF7EE84AF52}"/>
              </a:ext>
            </a:extLst>
          </p:cNvPr>
          <p:cNvSpPr/>
          <p:nvPr/>
        </p:nvSpPr>
        <p:spPr>
          <a:xfrm>
            <a:off x="290944" y="1208902"/>
            <a:ext cx="8634847" cy="27500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ts val="1860"/>
              </a:lnSpc>
              <a:spcBef>
                <a:spcPts val="1875"/>
              </a:spcBef>
              <a:spcAft>
                <a:spcPts val="1875"/>
              </a:spcAft>
            </a:pPr>
            <a:endParaRPr lang="sk-SK" sz="3200" dirty="0">
              <a:effectLst/>
              <a:latin typeface="Monotype Corsiva" panose="030101010102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Obdĺžnik 3">
            <a:extLst>
              <a:ext uri="{FF2B5EF4-FFF2-40B4-BE49-F238E27FC236}">
                <a16:creationId xmlns:a16="http://schemas.microsoft.com/office/drawing/2014/main" id="{CD8275BA-9923-4ED5-B82C-0ECD11BF1E6D}"/>
              </a:ext>
            </a:extLst>
          </p:cNvPr>
          <p:cNvSpPr/>
          <p:nvPr/>
        </p:nvSpPr>
        <p:spPr>
          <a:xfrm>
            <a:off x="187036" y="1402773"/>
            <a:ext cx="657744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sz="2400" b="1" dirty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,,V predstavách väčšiny ľudí pracujeme len s čistým materiálom /pekné zreštaurované listiny/, aj keď opak je pravdou. Archívny materiál je často silne znečistený, často sa až do odovzdania do archívu, nachádza v pivnici alebo niekde na povale. V najlepšom prípade rovno pri komíne, aby bol pekne čierny. Tu sa na neho práši niekoľko storočí, behajú po ňom myši a holuby si v ňom robia hniezda. Takým prípadom je napríklad archívny materiál štajerského krajinského archívu, kde boli listiny počas nacizmu vyhodené do žumpy, lebo nacisti potrebovali archívne škatule, v ktorých boli listiny </a:t>
            </a:r>
            <a:r>
              <a:rPr lang="sk-SK" sz="2400" b="1" dirty="0" err="1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uložené.Nehovoriac</a:t>
            </a:r>
            <a:r>
              <a:rPr lang="sk-SK" sz="2400" b="1" dirty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 o skrytých nepriateľoch archivárov - baktériách a rozličných </a:t>
            </a:r>
            <a:r>
              <a:rPr lang="sk-SK" sz="2400" b="1" dirty="0" err="1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plesničkách</a:t>
            </a:r>
            <a:r>
              <a:rPr lang="sk-SK" sz="2400" b="1" dirty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 , ktoré poškodzujú nielen listiny ale aj zdravie archivárov.“</a:t>
            </a:r>
            <a:endParaRPr lang="sk-SK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8196" name="Picture 4" descr="Výsledok vyhľadávania obrázkov pre dopyt slovenský národný archív">
            <a:extLst>
              <a:ext uri="{FF2B5EF4-FFF2-40B4-BE49-F238E27FC236}">
                <a16:creationId xmlns:a16="http://schemas.microsoft.com/office/drawing/2014/main" id="{D5336292-9923-46FC-9A41-2BAFCC10A5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4481" y="1069256"/>
            <a:ext cx="4887191" cy="48871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14283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EA5C96A-3598-4C1F-B854-B31BEBD358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/>
              <a:t>Obrazové pramene 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FB5788CE-53EC-480B-9F82-8B1688A1C6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/>
              <a:t>Medzi obrazové pramene zaraďujeme maľby, obrazy, fotografie, ale aj mapy.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541267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E8C8E5F-C00B-46E7-B9F1-0EB764624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Zástupný symbol obsahu 3" descr="27.jpg">
            <a:extLst>
              <a:ext uri="{FF2B5EF4-FFF2-40B4-BE49-F238E27FC236}">
                <a16:creationId xmlns:a16="http://schemas.microsoft.com/office/drawing/2014/main" id="{EAFBFF7E-DEF4-4634-B511-567D378D53E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778492" y="1825625"/>
            <a:ext cx="3301015" cy="4351338"/>
          </a:xfrm>
        </p:spPr>
      </p:pic>
      <p:pic>
        <p:nvPicPr>
          <p:cNvPr id="6" name="Zástupný objekt pre obsah 5" descr="056Goya-Asmodeo.jpg">
            <a:extLst>
              <a:ext uri="{FF2B5EF4-FFF2-40B4-BE49-F238E27FC236}">
                <a16:creationId xmlns:a16="http://schemas.microsoft.com/office/drawing/2014/main" id="{340BD766-E520-4149-B127-DFBAA13883D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258162" y="1825625"/>
            <a:ext cx="3009675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372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6344446-470A-40BC-BBFC-5CFF6B88F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text 3">
            <a:extLst>
              <a:ext uri="{FF2B5EF4-FFF2-40B4-BE49-F238E27FC236}">
                <a16:creationId xmlns:a16="http://schemas.microsoft.com/office/drawing/2014/main" id="{00A5D812-E3A1-4D1B-B619-E21C7AA31A0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5" name="Obrázok 4" descr="Mona_Lisa.jpg">
            <a:extLst>
              <a:ext uri="{FF2B5EF4-FFF2-40B4-BE49-F238E27FC236}">
                <a16:creationId xmlns:a16="http://schemas.microsoft.com/office/drawing/2014/main" id="{0AACFC95-1738-48A4-AA74-D94448AAF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8928" y="65901"/>
            <a:ext cx="3071834" cy="4622404"/>
          </a:xfrm>
          <a:prstGeom prst="rect">
            <a:avLst/>
          </a:prstGeom>
        </p:spPr>
      </p:pic>
      <p:pic>
        <p:nvPicPr>
          <p:cNvPr id="6" name="Obrázok 5" descr="image001.jpg">
            <a:extLst>
              <a:ext uri="{FF2B5EF4-FFF2-40B4-BE49-F238E27FC236}">
                <a16:creationId xmlns:a16="http://schemas.microsoft.com/office/drawing/2014/main" id="{FF1440AC-91BB-42EB-A302-836662D90E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575" y="65901"/>
            <a:ext cx="5000661" cy="4857750"/>
          </a:xfrm>
          <a:prstGeom prst="rect">
            <a:avLst/>
          </a:prstGeom>
        </p:spPr>
      </p:pic>
      <p:pic>
        <p:nvPicPr>
          <p:cNvPr id="7" name="Zástupný symbol obsahu 3" descr="BAROK6.JPG">
            <a:extLst>
              <a:ext uri="{FF2B5EF4-FFF2-40B4-BE49-F238E27FC236}">
                <a16:creationId xmlns:a16="http://schemas.microsoft.com/office/drawing/2014/main" id="{F153AA53-FEA1-4EED-B066-6CFE45F687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694821" y="65901"/>
            <a:ext cx="3071834" cy="4622404"/>
          </a:xfrm>
        </p:spPr>
      </p:pic>
    </p:spTree>
    <p:extLst>
      <p:ext uri="{BB962C8B-B14F-4D97-AF65-F5344CB8AC3E}">
        <p14:creationId xmlns:p14="http://schemas.microsoft.com/office/powerpoint/2010/main" val="275225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949AF51-83F0-419D-8AF0-3DD9DAB82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     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E25C904-724F-4E5F-B234-A933D5ED62E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k-SK" b="1" dirty="0"/>
              <a:t>Historický prameň</a:t>
            </a:r>
            <a:r>
              <a:rPr lang="sk-SK" dirty="0"/>
              <a:t> – predmet, vec ktorá je pre historika zdrojom- prameňom poznávania minulosti. </a:t>
            </a:r>
            <a:endParaRPr lang="sk-SK" b="1" dirty="0"/>
          </a:p>
          <a:p>
            <a:r>
              <a:rPr lang="sk-SK" dirty="0"/>
              <a:t>Tváre mnohých dôležitých ľudí minulosti poznáme len vďaka starým maľbám.  </a:t>
            </a:r>
          </a:p>
          <a:p>
            <a:r>
              <a:rPr lang="sk-SK" dirty="0"/>
              <a:t>Staré maľby sa ukladajú do </a:t>
            </a:r>
            <a:r>
              <a:rPr lang="sk-SK" b="1" u="sng" dirty="0"/>
              <a:t>múzea</a:t>
            </a:r>
            <a:r>
              <a:rPr lang="sk-SK" dirty="0"/>
              <a:t>. </a:t>
            </a:r>
          </a:p>
          <a:p>
            <a:endParaRPr lang="sk-SK" dirty="0"/>
          </a:p>
        </p:txBody>
      </p:sp>
      <p:pic>
        <p:nvPicPr>
          <p:cNvPr id="1026" name="Picture 2" descr="Image result for ľudovít štúr">
            <a:extLst>
              <a:ext uri="{FF2B5EF4-FFF2-40B4-BE49-F238E27FC236}">
                <a16:creationId xmlns:a16="http://schemas.microsoft.com/office/drawing/2014/main" id="{63374F78-2A39-450A-8E8B-1EF36061559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9537" y="537410"/>
            <a:ext cx="5658852" cy="6104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1341273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372</Words>
  <Application>Microsoft Office PowerPoint</Application>
  <PresentationFormat>Širokouhlá</PresentationFormat>
  <Paragraphs>45</Paragraphs>
  <Slides>14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6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Kunstler Script</vt:lpstr>
      <vt:lpstr>Monotype Corsiva</vt:lpstr>
      <vt:lpstr>Wingdings</vt:lpstr>
      <vt:lpstr>Motív balíka Office</vt:lpstr>
      <vt:lpstr>Prezentácia programu PowerPoint</vt:lpstr>
      <vt:lpstr>Historické pramene</vt:lpstr>
      <vt:lpstr>Písmo – okno do minulosti...</vt:lpstr>
      <vt:lpstr>Písomné pramene...</vt:lpstr>
      <vt:lpstr>Patria tu:</vt:lpstr>
      <vt:lpstr>Úskalia a nevýhody</vt:lpstr>
      <vt:lpstr>Prezentácia programu PowerPoint</vt:lpstr>
      <vt:lpstr>Prezentácia programu PowerPoint</vt:lpstr>
      <vt:lpstr>Prezentácia programu PowerPoint</vt:lpstr>
      <vt:lpstr>Prezentácia programu PowerPoint</vt:lpstr>
      <vt:lpstr>Obrazové pramene </vt:lpstr>
      <vt:lpstr>Prezentácia programu PowerPoint</vt:lpstr>
      <vt:lpstr>Prezentácia programu PowerPoint</vt:lpstr>
      <vt:lpstr> 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Nikola Hrebeňaková</dc:creator>
  <cp:lastModifiedBy>Peter Bagin</cp:lastModifiedBy>
  <cp:revision>11</cp:revision>
  <dcterms:created xsi:type="dcterms:W3CDTF">2019-10-23T08:26:30Z</dcterms:created>
  <dcterms:modified xsi:type="dcterms:W3CDTF">2023-03-04T10:55:33Z</dcterms:modified>
</cp:coreProperties>
</file>