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62" r:id="rId5"/>
    <p:sldId id="263" r:id="rId6"/>
    <p:sldId id="264" r:id="rId7"/>
    <p:sldId id="265" r:id="rId8"/>
    <p:sldId id="271" r:id="rId9"/>
    <p:sldId id="266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ukas.vyhnar@gmail.com" initials="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C3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272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11-29T15:40:38.063" idx="1">
    <p:pos x="10" y="10"/>
    <p:text/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ĺžnik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ĺžnik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k-SK"/>
              <a:t>Kliknite sem a upravte štýl predlohy podnadpisov.</a:t>
            </a:r>
            <a:endParaRPr kumimoji="0" lang="en-US"/>
          </a:p>
        </p:txBody>
      </p:sp>
      <p:sp>
        <p:nvSpPr>
          <p:cNvPr id="28" name="Zástupný symbol dátumu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04588389-D01A-48B0-B390-8F9D05C6B74B}" type="datetimeFigureOut">
              <a:rPr lang="sk-SK" smtClean="0"/>
              <a:pPr/>
              <a:t>29. 11. 2022</a:t>
            </a:fld>
            <a:endParaRPr lang="sk-SK"/>
          </a:p>
        </p:txBody>
      </p:sp>
      <p:sp>
        <p:nvSpPr>
          <p:cNvPr id="17" name="Zástupný symbol päty 16"/>
          <p:cNvSpPr>
            <a:spLocks noGrp="1"/>
          </p:cNvSpPr>
          <p:nvPr>
            <p:ph type="ftr" sz="quarter" idx="11"/>
          </p:nvPr>
        </p:nvSpPr>
        <p:spPr>
          <a:xfrm>
            <a:off x="2085393" y="236540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29" name="Zástupný symbol čísla snímky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1934D-BC7E-45D2-8474-28F3BDBC2AB0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88389-D01A-48B0-B390-8F9D05C6B74B}" type="datetimeFigureOut">
              <a:rPr lang="sk-SK" smtClean="0"/>
              <a:pPr/>
              <a:t>29. 11. 2022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1934D-BC7E-45D2-8474-28F3BDBC2AB0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8" name="Zástupný symbol obsahu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sk-SK"/>
              <a:t>Kliknite sem a upravte štýly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371602" y="2743202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k-SK"/>
              <a:t>Kliknite sem a upravte štýly predlohy textu.</a:t>
            </a:r>
          </a:p>
        </p:txBody>
      </p:sp>
      <p:sp>
        <p:nvSpPr>
          <p:cNvPr id="7" name="Obdĺžnik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bdĺžnik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ĺžnik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12" name="Zástupný symbol dátumu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88389-D01A-48B0-B390-8F9D05C6B74B}" type="datetimeFigureOut">
              <a:rPr lang="sk-SK" smtClean="0"/>
              <a:pPr/>
              <a:t>29. 11. 2022</a:t>
            </a:fld>
            <a:endParaRPr lang="sk-SK"/>
          </a:p>
        </p:txBody>
      </p:sp>
      <p:sp>
        <p:nvSpPr>
          <p:cNvPr id="13" name="Zástupný symbol čísla snímky 12"/>
          <p:cNvSpPr>
            <a:spLocks noGrp="1"/>
          </p:cNvSpPr>
          <p:nvPr>
            <p:ph type="sldNum" sz="quarter" idx="11"/>
          </p:nvPr>
        </p:nvSpPr>
        <p:spPr>
          <a:xfrm>
            <a:off x="0" y="1752601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4FA1934D-BC7E-45D2-8474-28F3BDBC2AB0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4" name="Zástupný symbol päty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9" name="Zástupný symbol obsahu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sk-SK"/>
              <a:t>Kliknite sem a upravte štýly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11" name="Zástupný symbol obsahu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sk-SK"/>
              <a:t>Kliknite sem a upravte štýly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8" name="Zástupný symbol dátumu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04588389-D01A-48B0-B390-8F9D05C6B74B}" type="datetimeFigureOut">
              <a:rPr lang="sk-SK" smtClean="0"/>
              <a:pPr/>
              <a:t>29. 11. 2022</a:t>
            </a:fld>
            <a:endParaRPr lang="sk-SK"/>
          </a:p>
        </p:txBody>
      </p:sp>
      <p:sp>
        <p:nvSpPr>
          <p:cNvPr id="10" name="Zástupný symbol čísla snímky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FA1934D-BC7E-45D2-8474-28F3BDBC2AB0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2" name="Zástupný symbol päty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3400" y="273051"/>
            <a:ext cx="8153400" cy="869951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11" name="Zástupný symbol obsahu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sk-SK"/>
              <a:t>Kliknite sem a upravte štýly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13" name="Zástupný symbol obsahu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sk-SK"/>
              <a:t>Kliknite sem a upravte štýly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10" name="Zástupný symbol dátumu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04588389-D01A-48B0-B390-8F9D05C6B74B}" type="datetimeFigureOut">
              <a:rPr lang="sk-SK" smtClean="0"/>
              <a:pPr/>
              <a:t>29. 11. 2022</a:t>
            </a:fld>
            <a:endParaRPr lang="sk-SK"/>
          </a:p>
        </p:txBody>
      </p:sp>
      <p:sp>
        <p:nvSpPr>
          <p:cNvPr id="12" name="Zástupný symbol čísla snímky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FA1934D-BC7E-45D2-8474-28F3BDBC2AB0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4" name="Zástupný symbol päty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sk-SK"/>
          </a:p>
        </p:txBody>
      </p:sp>
      <p:sp>
        <p:nvSpPr>
          <p:cNvPr id="16" name="Zástupný symbol textu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sk-SK"/>
              <a:t>Kliknite sem a upravte štýly predlohy textu.</a:t>
            </a:r>
          </a:p>
        </p:txBody>
      </p:sp>
      <p:sp>
        <p:nvSpPr>
          <p:cNvPr id="15" name="Zástupný symbol textu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sk-SK"/>
              <a:t>Kliknite sem a upravte štýly predlohy textu.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88389-D01A-48B0-B390-8F9D05C6B74B}" type="datetimeFigureOut">
              <a:rPr lang="sk-SK" smtClean="0"/>
              <a:pPr/>
              <a:t>29. 11. 2022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1934D-BC7E-45D2-8474-28F3BDBC2AB0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88389-D01A-48B0-B390-8F9D05C6B74B}" type="datetimeFigureOut">
              <a:rPr lang="sk-SK" smtClean="0"/>
              <a:pPr/>
              <a:t>29. 11. 2022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1934D-BC7E-45D2-8474-28F3BDBC2AB0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273051"/>
            <a:ext cx="8077200" cy="869951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88389-D01A-48B0-B390-8F9D05C6B74B}" type="datetimeFigureOut">
              <a:rPr lang="sk-SK" smtClean="0"/>
              <a:pPr/>
              <a:t>29. 11. 2022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1934D-BC7E-45D2-8474-28F3BDBC2AB0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sk-SK"/>
              <a:t>Kliknite sem a upravte štýly predlohy textu.</a:t>
            </a:r>
          </a:p>
        </p:txBody>
      </p:sp>
      <p:sp>
        <p:nvSpPr>
          <p:cNvPr id="9" name="Zástupný symbol obsahu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sk-SK"/>
              <a:t>Kliknite sem a upravte štýly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sk-SK"/>
              <a:t>Kliknite sem a upravte štýly predlohy textu.</a:t>
            </a:r>
          </a:p>
        </p:txBody>
      </p:sp>
      <p:sp>
        <p:nvSpPr>
          <p:cNvPr id="8" name="Obdĺžnik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ĺžnik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ĺžnik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11" name="Obdĺžnik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Zástupný symbol dátumu 11"/>
          <p:cNvSpPr>
            <a:spLocks noGrp="1"/>
          </p:cNvSpPr>
          <p:nvPr>
            <p:ph type="dt" sz="half" idx="10"/>
          </p:nvPr>
        </p:nvSpPr>
        <p:spPr>
          <a:xfrm>
            <a:off x="6248400" y="6248402"/>
            <a:ext cx="2667000" cy="365125"/>
          </a:xfrm>
        </p:spPr>
        <p:txBody>
          <a:bodyPr rtlCol="0"/>
          <a:lstStyle/>
          <a:p>
            <a:fld id="{04588389-D01A-48B0-B390-8F9D05C6B74B}" type="datetimeFigureOut">
              <a:rPr lang="sk-SK" smtClean="0"/>
              <a:pPr/>
              <a:t>29. 11. 2022</a:t>
            </a:fld>
            <a:endParaRPr lang="sk-SK"/>
          </a:p>
        </p:txBody>
      </p:sp>
      <p:sp>
        <p:nvSpPr>
          <p:cNvPr id="13" name="Zástupný symbol čísla snímky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9"/>
          </a:xfrm>
        </p:spPr>
        <p:txBody>
          <a:bodyPr rtlCol="0"/>
          <a:lstStyle>
            <a:lvl1pPr>
              <a:defRPr sz="2800"/>
            </a:lvl1pPr>
          </a:lstStyle>
          <a:p>
            <a:fld id="{4FA1934D-BC7E-45D2-8474-28F3BDBC2AB0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4" name="Zástupný symbol päty 13"/>
          <p:cNvSpPr>
            <a:spLocks noGrp="1"/>
          </p:cNvSpPr>
          <p:nvPr>
            <p:ph type="ftr" sz="quarter" idx="12"/>
          </p:nvPr>
        </p:nvSpPr>
        <p:spPr>
          <a:xfrm>
            <a:off x="1600200" y="6248208"/>
            <a:ext cx="4572000" cy="365125"/>
          </a:xfrm>
        </p:spPr>
        <p:txBody>
          <a:bodyPr rtlCol="0"/>
          <a:lstStyle/>
          <a:p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sk-SK"/>
              <a:t>Ak chcete pridať obrázok, kliknite na ikonu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k-SK"/>
              <a:t>Kliknite sem a upravte štýly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88389-D01A-48B0-B390-8F9D05C6B74B}" type="datetimeFigureOut">
              <a:rPr lang="sk-SK" smtClean="0"/>
              <a:pPr/>
              <a:t>29. 11. 2022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1934D-BC7E-45D2-8474-28F3BDBC2AB0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553200" y="609601"/>
            <a:ext cx="2057400" cy="5516563"/>
          </a:xfrm>
        </p:spPr>
        <p:txBody>
          <a:bodyPr vert="eaVert"/>
          <a:lstStyle/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609602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sk-SK"/>
              <a:t>Kliknite sem a upravte štýly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>
          <a:xfrm>
            <a:off x="6553200" y="6248404"/>
            <a:ext cx="2209800" cy="365125"/>
          </a:xfrm>
        </p:spPr>
        <p:txBody>
          <a:bodyPr/>
          <a:lstStyle/>
          <a:p>
            <a:fld id="{04588389-D01A-48B0-B390-8F9D05C6B74B}" type="datetimeFigureOut">
              <a:rPr lang="sk-SK" smtClean="0"/>
              <a:pPr/>
              <a:t>29. 11. 2022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>
          <a:xfrm>
            <a:off x="457203" y="6248208"/>
            <a:ext cx="5573483" cy="365125"/>
          </a:xfrm>
        </p:spPr>
        <p:txBody>
          <a:bodyPr/>
          <a:lstStyle/>
          <a:p>
            <a:endParaRPr lang="sk-SK"/>
          </a:p>
        </p:txBody>
      </p:sp>
      <p:sp>
        <p:nvSpPr>
          <p:cNvPr id="7" name="Obdĺžnik 6"/>
          <p:cNvSpPr/>
          <p:nvPr/>
        </p:nvSpPr>
        <p:spPr bwMode="white">
          <a:xfrm>
            <a:off x="6096319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bdĺžnik 7"/>
          <p:cNvSpPr/>
          <p:nvPr/>
        </p:nvSpPr>
        <p:spPr>
          <a:xfrm>
            <a:off x="6142039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ĺžnik 8"/>
          <p:cNvSpPr/>
          <p:nvPr/>
        </p:nvSpPr>
        <p:spPr>
          <a:xfrm>
            <a:off x="6142039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>
          <a:xfrm rot="5400000">
            <a:off x="5989639" y="144463"/>
            <a:ext cx="533400" cy="244476"/>
          </a:xfrm>
        </p:spPr>
        <p:txBody>
          <a:bodyPr/>
          <a:lstStyle/>
          <a:p>
            <a:fld id="{4FA1934D-BC7E-45D2-8474-28F3BDBC2AB0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ástupný symbol nadpisu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13" name="Zástupný symbol textu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k-SK"/>
              <a:t>Kliknite sem a upravte štýly predlohy textu.</a:t>
            </a:r>
          </a:p>
          <a:p>
            <a:pPr lvl="1" eaLnBrk="1" latinLnBrk="0" hangingPunct="1"/>
            <a:r>
              <a:rPr kumimoji="0" lang="sk-SK"/>
              <a:t>Druhá úroveň</a:t>
            </a:r>
          </a:p>
          <a:p>
            <a:pPr lvl="2" eaLnBrk="1" latinLnBrk="0" hangingPunct="1"/>
            <a:r>
              <a:rPr kumimoji="0" lang="sk-SK"/>
              <a:t>Tretia úroveň</a:t>
            </a:r>
          </a:p>
          <a:p>
            <a:pPr lvl="3" eaLnBrk="1" latinLnBrk="0" hangingPunct="1"/>
            <a:r>
              <a:rPr kumimoji="0" lang="sk-SK"/>
              <a:t>Štvrtá úroveň</a:t>
            </a:r>
          </a:p>
          <a:p>
            <a:pPr lvl="4" eaLnBrk="1" latinLnBrk="0" hangingPunct="1"/>
            <a:r>
              <a:rPr kumimoji="0" lang="sk-SK"/>
              <a:t>Piata úroveň</a:t>
            </a:r>
            <a:endParaRPr kumimoji="0" lang="en-US"/>
          </a:p>
        </p:txBody>
      </p:sp>
      <p:sp>
        <p:nvSpPr>
          <p:cNvPr id="14" name="Zástupný symbol dátumu 13"/>
          <p:cNvSpPr>
            <a:spLocks noGrp="1"/>
          </p:cNvSpPr>
          <p:nvPr>
            <p:ph type="dt" sz="half" idx="2"/>
          </p:nvPr>
        </p:nvSpPr>
        <p:spPr>
          <a:xfrm>
            <a:off x="6096000" y="6248402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4588389-D01A-48B0-B390-8F9D05C6B74B}" type="datetimeFigureOut">
              <a:rPr lang="sk-SK" smtClean="0"/>
              <a:pPr/>
              <a:t>29. 11. 2022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3"/>
          </p:nvPr>
        </p:nvSpPr>
        <p:spPr>
          <a:xfrm>
            <a:off x="609603" y="6248208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7" name="Obdĺžnik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bdĺžnik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ĺžnik 8"/>
          <p:cNvSpPr/>
          <p:nvPr/>
        </p:nvSpPr>
        <p:spPr>
          <a:xfrm>
            <a:off x="590551" y="1280160"/>
            <a:ext cx="8553451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Zástupný symbol čísla snímky 22"/>
          <p:cNvSpPr>
            <a:spLocks noGrp="1"/>
          </p:cNvSpPr>
          <p:nvPr>
            <p:ph type="sldNum" sz="quarter" idx="4"/>
          </p:nvPr>
        </p:nvSpPr>
        <p:spPr>
          <a:xfrm>
            <a:off x="0" y="1272223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FA1934D-BC7E-45D2-8474-28F3BDBC2AB0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slide" Target="slide5.xml"/><Relationship Id="rId7" Type="http://schemas.openxmlformats.org/officeDocument/2006/relationships/slide" Target="slide10.xml"/><Relationship Id="rId2" Type="http://schemas.openxmlformats.org/officeDocument/2006/relationships/slide" Target="slide4.xml"/><Relationship Id="rId1" Type="http://schemas.openxmlformats.org/officeDocument/2006/relationships/slideLayout" Target="../slideLayouts/slideLayout4.xml"/><Relationship Id="rId6" Type="http://schemas.openxmlformats.org/officeDocument/2006/relationships/slide" Target="slide9.xml"/><Relationship Id="rId5" Type="http://schemas.openxmlformats.org/officeDocument/2006/relationships/slide" Target="slide7.xml"/><Relationship Id="rId10" Type="http://schemas.openxmlformats.org/officeDocument/2006/relationships/slide" Target="slide13.xml"/><Relationship Id="rId4" Type="http://schemas.openxmlformats.org/officeDocument/2006/relationships/slide" Target="slide6.xml"/><Relationship Id="rId9" Type="http://schemas.openxmlformats.org/officeDocument/2006/relationships/slide" Target="slide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907704" y="4005064"/>
            <a:ext cx="6477000" cy="1828800"/>
          </a:xfrm>
        </p:spPr>
        <p:txBody>
          <a:bodyPr/>
          <a:lstStyle/>
          <a:p>
            <a:r>
              <a:rPr lang="sk-SK" dirty="0"/>
              <a:t>Dýchanie živočíchov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solidFill>
            <a:srgbClr val="0070C0"/>
          </a:solidFill>
        </p:spPr>
        <p:txBody>
          <a:bodyPr/>
          <a:lstStyle/>
          <a:p>
            <a:r>
              <a:rPr lang="sk-SK" dirty="0"/>
              <a:t>8.ročník</a:t>
            </a:r>
          </a:p>
        </p:txBody>
      </p:sp>
      <p:pic>
        <p:nvPicPr>
          <p:cNvPr id="17410" name="Picture 2" descr="http://www.zzz.sk/userfiles/zzz.sk/image/Clanky/5330/vzduch-predpoklad-dychan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20688"/>
            <a:ext cx="8068803" cy="42484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b="1" dirty="0">
                <a:solidFill>
                  <a:schemeClr val="tx1"/>
                </a:solidFill>
              </a:rPr>
              <a:t>Živočíchy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sk-SK" b="1" i="1" u="sng" dirty="0"/>
              <a:t>Bezstavovce</a:t>
            </a:r>
          </a:p>
          <a:p>
            <a:r>
              <a:rPr lang="sk-SK" dirty="0">
                <a:hlinkClick r:id="rId2" action="ppaction://hlinksldjump"/>
              </a:rPr>
              <a:t>Jednobunkovce</a:t>
            </a:r>
            <a:endParaRPr lang="sk-SK" dirty="0"/>
          </a:p>
          <a:p>
            <a:r>
              <a:rPr lang="sk-SK" dirty="0">
                <a:hlinkClick r:id="rId3" action="ppaction://hlinksldjump"/>
              </a:rPr>
              <a:t>Pŕhlivce</a:t>
            </a:r>
          </a:p>
          <a:p>
            <a:r>
              <a:rPr lang="sk-SK" dirty="0">
                <a:hlinkClick r:id="rId3" action="ppaction://hlinksldjump"/>
              </a:rPr>
              <a:t>Ploskavce</a:t>
            </a:r>
          </a:p>
          <a:p>
            <a:r>
              <a:rPr lang="sk-SK" dirty="0">
                <a:hlinkClick r:id="rId3" action="ppaction://hlinksldjump"/>
              </a:rPr>
              <a:t>Obrúčkavce</a:t>
            </a:r>
            <a:endParaRPr lang="sk-SK" dirty="0"/>
          </a:p>
          <a:p>
            <a:r>
              <a:rPr lang="sk-SK" dirty="0">
                <a:hlinkClick r:id="rId4" action="ppaction://hlinksldjump"/>
              </a:rPr>
              <a:t>Mäkkýše</a:t>
            </a:r>
            <a:endParaRPr lang="sk-SK" dirty="0"/>
          </a:p>
          <a:p>
            <a:r>
              <a:rPr lang="sk-SK" dirty="0">
                <a:hlinkClick r:id="rId5" action="ppaction://hlinksldjump"/>
              </a:rPr>
              <a:t>Článkonožce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sk-SK" b="1" i="1" u="sng" dirty="0"/>
              <a:t>Stavovce</a:t>
            </a:r>
          </a:p>
          <a:p>
            <a:r>
              <a:rPr lang="sk-SK" dirty="0">
                <a:hlinkClick r:id="rId6" action="ppaction://hlinksldjump"/>
              </a:rPr>
              <a:t>Ryby</a:t>
            </a:r>
            <a:endParaRPr lang="sk-SK" dirty="0"/>
          </a:p>
          <a:p>
            <a:r>
              <a:rPr lang="sk-SK" dirty="0">
                <a:hlinkClick r:id="rId7" action="ppaction://hlinksldjump"/>
              </a:rPr>
              <a:t>Obojživelníky</a:t>
            </a:r>
            <a:endParaRPr lang="sk-SK" dirty="0"/>
          </a:p>
          <a:p>
            <a:r>
              <a:rPr lang="sk-SK" dirty="0">
                <a:hlinkClick r:id="rId8" action="ppaction://hlinksldjump"/>
              </a:rPr>
              <a:t>Plazy</a:t>
            </a:r>
            <a:endParaRPr lang="sk-SK" dirty="0"/>
          </a:p>
          <a:p>
            <a:r>
              <a:rPr lang="sk-SK" dirty="0">
                <a:hlinkClick r:id="rId9" action="ppaction://hlinksldjump"/>
              </a:rPr>
              <a:t>Vtáky</a:t>
            </a:r>
            <a:endParaRPr lang="sk-SK" dirty="0"/>
          </a:p>
          <a:p>
            <a:r>
              <a:rPr lang="sk-SK" dirty="0">
                <a:hlinkClick r:id="rId10" action="ppaction://hlinksldjump"/>
              </a:rPr>
              <a:t>Cicavce</a:t>
            </a:r>
            <a:endParaRPr lang="sk-SK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b="1" dirty="0">
                <a:solidFill>
                  <a:schemeClr val="tx1"/>
                </a:solidFill>
              </a:rPr>
              <a:t>Dýchanie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25144"/>
          </a:xfrm>
        </p:spPr>
        <p:txBody>
          <a:bodyPr>
            <a:normAutofit/>
          </a:bodyPr>
          <a:lstStyle/>
          <a:p>
            <a:r>
              <a:rPr lang="sk-SK" b="1" dirty="0"/>
              <a:t>kyslík</a:t>
            </a:r>
            <a:r>
              <a:rPr lang="sk-SK" dirty="0"/>
              <a:t> – potrebný pri rozklade organických látok  – získavanie ENERGIE</a:t>
            </a:r>
          </a:p>
          <a:p>
            <a:r>
              <a:rPr lang="sk-SK" dirty="0"/>
              <a:t>vydychujú </a:t>
            </a:r>
            <a:r>
              <a:rPr lang="sk-SK" b="1" dirty="0"/>
              <a:t>oxid uhličitý</a:t>
            </a:r>
          </a:p>
          <a:p>
            <a:endParaRPr lang="sk-SK" b="1" dirty="0"/>
          </a:p>
          <a:p>
            <a:r>
              <a:rPr lang="sk-SK" b="1" dirty="0">
                <a:solidFill>
                  <a:srgbClr val="FF0000"/>
                </a:solidFill>
              </a:rPr>
              <a:t>Vonkajšie </a:t>
            </a:r>
            <a:r>
              <a:rPr lang="sk-SK" b="1" dirty="0"/>
              <a:t>- </a:t>
            </a:r>
            <a:r>
              <a:rPr lang="sk-SK" dirty="0"/>
              <a:t>výmena dýchacích plynov medzi </a:t>
            </a:r>
            <a:r>
              <a:rPr lang="sk-SK" b="1" dirty="0"/>
              <a:t>pľúcami </a:t>
            </a:r>
            <a:r>
              <a:rPr lang="sk-SK" dirty="0"/>
              <a:t>(pľúcnymi mechúrikmi) a </a:t>
            </a:r>
            <a:r>
              <a:rPr lang="sk-SK" b="1" dirty="0"/>
              <a:t>krvou </a:t>
            </a:r>
          </a:p>
          <a:p>
            <a:r>
              <a:rPr lang="sk-SK" b="1" dirty="0">
                <a:solidFill>
                  <a:srgbClr val="FF0000"/>
                </a:solidFill>
              </a:rPr>
              <a:t>Vnútorné</a:t>
            </a:r>
            <a:r>
              <a:rPr lang="sk-SK" b="1" dirty="0"/>
              <a:t> -</a:t>
            </a:r>
            <a:r>
              <a:rPr lang="sk-SK" dirty="0"/>
              <a:t>výmena dýchacích plynov medzi </a:t>
            </a:r>
            <a:r>
              <a:rPr lang="sk-SK" b="1" dirty="0"/>
              <a:t>krvou</a:t>
            </a:r>
            <a:r>
              <a:rPr lang="sk-SK" dirty="0"/>
              <a:t> a </a:t>
            </a:r>
            <a:r>
              <a:rPr lang="sk-SK" b="1" dirty="0"/>
              <a:t>bunkami</a:t>
            </a:r>
          </a:p>
          <a:p>
            <a:endParaRPr lang="sk-SK" b="1" dirty="0"/>
          </a:p>
          <a:p>
            <a:pPr>
              <a:buNone/>
            </a:pP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Jednobunkové organizmy-</a:t>
            </a:r>
            <a:r>
              <a:rPr lang="sk-SK" b="1" dirty="0">
                <a:solidFill>
                  <a:schemeClr val="tx1"/>
                </a:solidFill>
              </a:rPr>
              <a:t>Prvoky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k-SK" dirty="0"/>
              <a:t>Dýchajú celým povrchom tela</a:t>
            </a:r>
          </a:p>
          <a:p>
            <a:endParaRPr lang="sk-SK" dirty="0"/>
          </a:p>
          <a:p>
            <a:pPr>
              <a:buNone/>
            </a:pPr>
            <a:endParaRPr lang="sk-SK" dirty="0"/>
          </a:p>
          <a:p>
            <a:pPr>
              <a:buNone/>
            </a:pPr>
            <a:endParaRPr lang="sk-SK" dirty="0"/>
          </a:p>
        </p:txBody>
      </p:sp>
      <p:pic>
        <p:nvPicPr>
          <p:cNvPr id="10242" name="Picture 2" descr="http://zsspsobota.edupage.org/files/crievic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276872"/>
            <a:ext cx="4294892" cy="2307705"/>
          </a:xfrm>
          <a:prstGeom prst="rect">
            <a:avLst/>
          </a:prstGeom>
          <a:noFill/>
        </p:spPr>
      </p:pic>
      <p:pic>
        <p:nvPicPr>
          <p:cNvPr id="10244" name="Picture 4" descr="http://www.vuvb.uniza.sk/Zoology/zoo_web/protozoa/fig/amoeba_proteu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645024"/>
            <a:ext cx="4286250" cy="2905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>
                <a:solidFill>
                  <a:schemeClr val="tx1"/>
                </a:solidFill>
              </a:rPr>
              <a:t>Pŕhlivce  Ploskavce  Obrúčkavce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k-SK" dirty="0"/>
              <a:t>Dýchajú celým povrchom tela</a:t>
            </a:r>
          </a:p>
          <a:p>
            <a:pPr>
              <a:buNone/>
            </a:pPr>
            <a:endParaRPr lang="sk-SK" dirty="0"/>
          </a:p>
        </p:txBody>
      </p:sp>
      <p:pic>
        <p:nvPicPr>
          <p:cNvPr id="4" name="Obrázok 3" descr="untitled res 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56176" y="1700808"/>
            <a:ext cx="2610416" cy="2592288"/>
          </a:xfrm>
          <a:prstGeom prst="rect">
            <a:avLst/>
          </a:prstGeom>
        </p:spPr>
      </p:pic>
      <p:pic>
        <p:nvPicPr>
          <p:cNvPr id="6" name="Picture 7" descr="http://www.sazp.sk/bisel/galerie/turbellaria_soubory/image0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4581128"/>
            <a:ext cx="3926210" cy="2093979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</p:pic>
      <p:pic>
        <p:nvPicPr>
          <p:cNvPr id="7" name="Picture 5" descr="http://rybicky.net/k/forum/3863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4365104"/>
            <a:ext cx="1891669" cy="2492896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</p:pic>
      <p:pic>
        <p:nvPicPr>
          <p:cNvPr id="9218" name="Picture 2" descr="http://270c81.medialib.glogster.com/kristina-szegenyova/media/24/24e1e0ac70f6508ef465433520210792e0c31b5a/dazdovky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2492896"/>
            <a:ext cx="3079491" cy="17281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chemeClr val="tx1"/>
                </a:solidFill>
              </a:rPr>
              <a:t>Mäkkýše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k-SK" dirty="0"/>
              <a:t>Suchozemské – dýchacím otvorom do </a:t>
            </a:r>
            <a:r>
              <a:rPr lang="sk-SK" b="1" dirty="0"/>
              <a:t>pľúcneho vaku</a:t>
            </a:r>
          </a:p>
          <a:p>
            <a:pPr>
              <a:buNone/>
            </a:pPr>
            <a:endParaRPr lang="sk-SK" dirty="0"/>
          </a:p>
          <a:p>
            <a:r>
              <a:rPr lang="sk-SK" dirty="0"/>
              <a:t>Vodné -  dýchajú </a:t>
            </a:r>
            <a:r>
              <a:rPr lang="sk-SK" b="1" dirty="0"/>
              <a:t>žiabrami</a:t>
            </a:r>
          </a:p>
        </p:txBody>
      </p:sp>
      <p:pic>
        <p:nvPicPr>
          <p:cNvPr id="8194" name="Picture 2" descr="http://www.sophia.sk/Kap4/1c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2492897"/>
            <a:ext cx="2045400" cy="1550762"/>
          </a:xfrm>
          <a:prstGeom prst="rect">
            <a:avLst/>
          </a:prstGeom>
          <a:noFill/>
        </p:spPr>
      </p:pic>
      <p:pic>
        <p:nvPicPr>
          <p:cNvPr id="4" name="Picture 2" descr="http://www.ireceptar.cz/res/data/106/0129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332656"/>
            <a:ext cx="1974931" cy="1368152"/>
          </a:xfrm>
          <a:prstGeom prst="rect">
            <a:avLst/>
          </a:prstGeom>
          <a:noFill/>
        </p:spPr>
      </p:pic>
      <p:pic>
        <p:nvPicPr>
          <p:cNvPr id="5" name="Picture 2" descr="http://www.e-ucebnice.sk/e-ucebnice/biologia6naWelp/640px-Snail_diagram_cs_svg_velk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24903" y="4191265"/>
            <a:ext cx="5419097" cy="2666735"/>
          </a:xfrm>
          <a:prstGeom prst="rect">
            <a:avLst/>
          </a:prstGeom>
          <a:noFill/>
        </p:spPr>
      </p:pic>
      <p:pic>
        <p:nvPicPr>
          <p:cNvPr id="8196" name="Picture 4" descr="http://www.e-ucebnice.sk/e-ucebnice/biologia6naWelp/47726fc39f655f54656963686d75736368656c5f6e657565725f76657273756368_velky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361283"/>
            <a:ext cx="3716442" cy="24967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chemeClr val="tx1"/>
                </a:solidFill>
              </a:rPr>
              <a:t>Článkonožce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k-SK" dirty="0"/>
              <a:t>Pľúcne vačky - </a:t>
            </a:r>
            <a:r>
              <a:rPr lang="sk-SK" dirty="0" err="1"/>
              <a:t>pavúkovce</a:t>
            </a:r>
            <a:endParaRPr lang="sk-SK" dirty="0"/>
          </a:p>
          <a:p>
            <a:endParaRPr lang="sk-SK" dirty="0"/>
          </a:p>
          <a:p>
            <a:r>
              <a:rPr lang="sk-SK" dirty="0"/>
              <a:t>Žiabre - kôrovce</a:t>
            </a:r>
          </a:p>
          <a:p>
            <a:endParaRPr lang="sk-SK" dirty="0"/>
          </a:p>
          <a:p>
            <a:r>
              <a:rPr lang="sk-SK" dirty="0"/>
              <a:t>Vzdušnice – hmyz</a:t>
            </a:r>
          </a:p>
        </p:txBody>
      </p:sp>
      <p:pic>
        <p:nvPicPr>
          <p:cNvPr id="7170" name="Picture 2" descr="http://svetpohladnic.sk/pohladnice/obrazky/pavuk-ing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476672"/>
            <a:ext cx="3419872" cy="2564904"/>
          </a:xfrm>
          <a:prstGeom prst="rect">
            <a:avLst/>
          </a:prstGeom>
          <a:noFill/>
        </p:spPr>
      </p:pic>
      <p:pic>
        <p:nvPicPr>
          <p:cNvPr id="7172" name="Picture 4" descr="http://www.akva.sk/gallery/milop-a1093/rak-red-i9200.jpg?view=no_cou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2996952"/>
            <a:ext cx="4355976" cy="2053854"/>
          </a:xfrm>
          <a:prstGeom prst="rect">
            <a:avLst/>
          </a:prstGeom>
          <a:noFill/>
        </p:spPr>
      </p:pic>
      <p:pic>
        <p:nvPicPr>
          <p:cNvPr id="7174" name="Picture 6" descr="http://www.tapety-wallpapers.cz/albums/Hmyz_tapety/Hmyz_1600x1200/normal_www_tapety-wallpapers_cz-Hmyz-000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79712" y="4576564"/>
            <a:ext cx="3041915" cy="22814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Vzdušnice</a:t>
            </a:r>
            <a:r>
              <a:rPr lang="sk-SK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508104" y="1600200"/>
            <a:ext cx="3257944" cy="4495800"/>
          </a:xfrm>
        </p:spPr>
        <p:txBody>
          <a:bodyPr/>
          <a:lstStyle/>
          <a:p>
            <a:r>
              <a:rPr lang="sk-SK" dirty="0"/>
              <a:t>rozvetvené rúrky, ktoré ústia na povrch stigmami</a:t>
            </a:r>
          </a:p>
        </p:txBody>
      </p:sp>
      <p:pic>
        <p:nvPicPr>
          <p:cNvPr id="1026" name="Picture 2" descr="http://files.maturitazbiologie2.webnode.sk/200000026-6a70b6b6d0/vzdusnic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669321"/>
            <a:ext cx="4752528" cy="51886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chemeClr val="tx1"/>
                </a:solidFill>
              </a:rPr>
              <a:t>Ryby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k-SK" dirty="0"/>
              <a:t>dýchajú </a:t>
            </a:r>
            <a:r>
              <a:rPr lang="sk-SK" b="1" dirty="0"/>
              <a:t>vnútornými žiabrami </a:t>
            </a:r>
            <a:r>
              <a:rPr lang="sk-SK" dirty="0"/>
              <a:t>kyslík rozpustený vo vode</a:t>
            </a:r>
          </a:p>
        </p:txBody>
      </p:sp>
      <p:pic>
        <p:nvPicPr>
          <p:cNvPr id="6146" name="Picture 2" descr="http://nemcok.us/fotoalbum/2007/Vieques_April/plaze/LaChata/pod_vodou/20070409_150420_IMG_6148_usmievacia_ryb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79368" y="2564904"/>
            <a:ext cx="3840427" cy="2880320"/>
          </a:xfrm>
          <a:prstGeom prst="rect">
            <a:avLst/>
          </a:prstGeom>
          <a:noFill/>
        </p:spPr>
      </p:pic>
      <p:pic>
        <p:nvPicPr>
          <p:cNvPr id="7" name="Picture 7" descr="Manual-ryb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3429000"/>
            <a:ext cx="3992605" cy="2803203"/>
          </a:xfrm>
          <a:prstGeom prst="rect">
            <a:avLst/>
          </a:prstGeom>
          <a:noFill/>
          <a:ln w="28575">
            <a:solidFill>
              <a:srgbClr val="CC0066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chemeClr val="tx1"/>
                </a:solidFill>
              </a:rPr>
              <a:t>Obojživelníky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531352" cy="4495800"/>
          </a:xfrm>
        </p:spPr>
        <p:txBody>
          <a:bodyPr/>
          <a:lstStyle/>
          <a:p>
            <a:r>
              <a:rPr lang="sk-SK" dirty="0"/>
              <a:t>- </a:t>
            </a:r>
            <a:r>
              <a:rPr lang="sk-SK" b="1" dirty="0"/>
              <a:t>larvy</a:t>
            </a:r>
            <a:r>
              <a:rPr lang="sk-SK" dirty="0"/>
              <a:t> dýchajú </a:t>
            </a:r>
            <a:r>
              <a:rPr lang="sk-SK" b="1" dirty="0"/>
              <a:t>vonkajšími žiabrami </a:t>
            </a:r>
            <a:r>
              <a:rPr lang="sk-SK" dirty="0"/>
              <a:t>( žijú vo vodnom prostredí)</a:t>
            </a:r>
          </a:p>
          <a:p>
            <a:pPr>
              <a:buNone/>
            </a:pPr>
            <a:endParaRPr lang="sk-SK" dirty="0"/>
          </a:p>
          <a:p>
            <a:pPr>
              <a:buNone/>
            </a:pPr>
            <a:endParaRPr lang="sk-SK" dirty="0"/>
          </a:p>
          <a:p>
            <a:pPr>
              <a:buNone/>
            </a:pPr>
            <a:endParaRPr lang="sk-SK" dirty="0"/>
          </a:p>
          <a:p>
            <a:r>
              <a:rPr lang="sk-SK" dirty="0"/>
              <a:t>V dospelosti dýchajú </a:t>
            </a:r>
            <a:r>
              <a:rPr lang="sk-SK" b="1" dirty="0"/>
              <a:t>pľúcami </a:t>
            </a:r>
            <a:r>
              <a:rPr lang="sk-SK" dirty="0"/>
              <a:t>(málo zriasnené) </a:t>
            </a:r>
            <a:r>
              <a:rPr lang="sk-SK" b="1" dirty="0"/>
              <a:t>a kožou</a:t>
            </a:r>
          </a:p>
          <a:p>
            <a:endParaRPr lang="sk-SK" dirty="0"/>
          </a:p>
        </p:txBody>
      </p:sp>
      <p:pic>
        <p:nvPicPr>
          <p:cNvPr id="5122" name="Picture 2" descr="http://www.discoverlife.org/IM/I_JP/0066/320/Hyla_cinerea,_Green_Treefrog,I_JP6639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5010096"/>
            <a:ext cx="2067584" cy="1847904"/>
          </a:xfrm>
          <a:prstGeom prst="rect">
            <a:avLst/>
          </a:prstGeom>
          <a:noFill/>
        </p:spPr>
      </p:pic>
      <p:pic>
        <p:nvPicPr>
          <p:cNvPr id="4" name="Picture 2" descr="https://encrypted-tbn2.gstatic.com/images?q=tbn:ANd9GcTUUyWOi7bcOvuSPGRt9lPI5lRe0gNEOQYbu2iLatYhUd1ke_UZ-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2155168"/>
            <a:ext cx="2736304" cy="20522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chemeClr val="tx1"/>
                </a:solidFill>
              </a:rPr>
              <a:t>Plazy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k-SK" b="1" dirty="0"/>
              <a:t>pľúca</a:t>
            </a:r>
            <a:r>
              <a:rPr lang="sk-SK" dirty="0"/>
              <a:t>- záhyby a priehradky</a:t>
            </a:r>
          </a:p>
          <a:p>
            <a:r>
              <a:rPr lang="sk-SK" dirty="0"/>
              <a:t>hady- ľavá polovica pľúc je zakrpatená</a:t>
            </a:r>
          </a:p>
          <a:p>
            <a:endParaRPr lang="sk-SK" dirty="0"/>
          </a:p>
        </p:txBody>
      </p:sp>
      <p:pic>
        <p:nvPicPr>
          <p:cNvPr id="4" name="Picture 2" descr="http://www.zabavne-zvierata.estranky.sk/img/picture/3/korytnacka-testud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4714875"/>
            <a:ext cx="2857500" cy="2143125"/>
          </a:xfrm>
          <a:prstGeom prst="rect">
            <a:avLst/>
          </a:prstGeom>
          <a:noFill/>
        </p:spPr>
      </p:pic>
      <p:pic>
        <p:nvPicPr>
          <p:cNvPr id="4100" name="Picture 4" descr="http://www.animalsholding.cz/zvirata/e.obsolet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485752"/>
            <a:ext cx="3635896" cy="2372248"/>
          </a:xfrm>
          <a:prstGeom prst="rect">
            <a:avLst/>
          </a:prstGeom>
          <a:noFill/>
        </p:spPr>
      </p:pic>
      <p:pic>
        <p:nvPicPr>
          <p:cNvPr id="4102" name="Picture 6" descr="http://img.cas.sk/img/4/bigArticle/1482053_lolong-krokodil.jpg?time=1354725160&amp;hash=2b4e2583e8cf45e374fd8079e259107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3356992"/>
            <a:ext cx="2952328" cy="16513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chemeClr val="tx1"/>
                </a:solidFill>
              </a:rPr>
              <a:t>Vtáky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k-SK" b="1" dirty="0"/>
              <a:t>Pľúca</a:t>
            </a:r>
            <a:r>
              <a:rPr lang="sk-SK" dirty="0"/>
              <a:t>- malé, trubicovité, prirastené k rebrám</a:t>
            </a:r>
          </a:p>
          <a:p>
            <a:endParaRPr lang="sk-SK" dirty="0"/>
          </a:p>
          <a:p>
            <a:r>
              <a:rPr lang="sk-SK" b="1" dirty="0"/>
              <a:t>Vzdušné vaky- </a:t>
            </a:r>
            <a:r>
              <a:rPr lang="sk-SK" dirty="0"/>
              <a:t>zásobareň vzduchu pri lietaní, nadľahčujú vtáka, pomáhajú udržiavať telesnú teplotu</a:t>
            </a:r>
          </a:p>
          <a:p>
            <a:pPr>
              <a:buNone/>
            </a:pPr>
            <a:endParaRPr lang="sk-SK" dirty="0"/>
          </a:p>
        </p:txBody>
      </p:sp>
      <p:pic>
        <p:nvPicPr>
          <p:cNvPr id="8" name="Picture 9" descr="Kópia – Aves-sacos-aereos-4[1]"/>
          <p:cNvPicPr>
            <a:picLocks noChangeAspect="1" noChangeArrowheads="1"/>
          </p:cNvPicPr>
          <p:nvPr/>
        </p:nvPicPr>
        <p:blipFill>
          <a:blip r:embed="rId2" cstate="print"/>
          <a:srcRect l="11194" r="1976"/>
          <a:stretch>
            <a:fillRect/>
          </a:stretch>
        </p:blipFill>
        <p:spPr bwMode="auto">
          <a:xfrm>
            <a:off x="5868144" y="3789040"/>
            <a:ext cx="2639984" cy="2767929"/>
          </a:xfrm>
          <a:prstGeom prst="rect">
            <a:avLst/>
          </a:prstGeom>
          <a:noFill/>
          <a:ln w="38100">
            <a:solidFill>
              <a:srgbClr val="FFCC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oup.co.uk/images/oxed/children/yoes/humans/lung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0864" y="1844824"/>
            <a:ext cx="4653136" cy="4653136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chemeClr val="tx1"/>
                </a:solidFill>
              </a:rPr>
              <a:t>Cicavce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4535416" cy="5257800"/>
          </a:xfrm>
        </p:spPr>
        <p:txBody>
          <a:bodyPr>
            <a:normAutofit/>
          </a:bodyPr>
          <a:lstStyle/>
          <a:p>
            <a:r>
              <a:rPr lang="sk-SK" dirty="0"/>
              <a:t>nosová dutina</a:t>
            </a:r>
          </a:p>
          <a:p>
            <a:r>
              <a:rPr lang="sk-SK" dirty="0"/>
              <a:t>nosohltan</a:t>
            </a:r>
          </a:p>
          <a:p>
            <a:r>
              <a:rPr lang="sk-SK" dirty="0"/>
              <a:t>hrtan</a:t>
            </a:r>
          </a:p>
          <a:p>
            <a:r>
              <a:rPr lang="sk-SK" dirty="0"/>
              <a:t>priedušnicu</a:t>
            </a:r>
          </a:p>
          <a:p>
            <a:r>
              <a:rPr lang="sk-SK" dirty="0"/>
              <a:t>priedušky (2)</a:t>
            </a:r>
          </a:p>
          <a:p>
            <a:r>
              <a:rPr lang="sk-SK" dirty="0"/>
              <a:t>priedušničky</a:t>
            </a:r>
          </a:p>
          <a:p>
            <a:r>
              <a:rPr lang="sk-SK" dirty="0"/>
              <a:t>pľúca</a:t>
            </a:r>
          </a:p>
          <a:p>
            <a:endParaRPr lang="sk-SK" dirty="0"/>
          </a:p>
          <a:p>
            <a:r>
              <a:rPr lang="sk-SK" dirty="0"/>
              <a:t>Alveoly – pľúcne komôrky</a:t>
            </a:r>
          </a:p>
          <a:p>
            <a:endParaRPr lang="sk-SK" dirty="0"/>
          </a:p>
        </p:txBody>
      </p:sp>
      <p:pic>
        <p:nvPicPr>
          <p:cNvPr id="2050" name="Picture 2" descr="http://almujaddid.files.wordpress.com/2007/12/wallpaper_12304.jpg"/>
          <p:cNvPicPr>
            <a:picLocks noChangeAspect="1" noChangeArrowheads="1"/>
          </p:cNvPicPr>
          <p:nvPr/>
        </p:nvPicPr>
        <p:blipFill>
          <a:blip r:embed="rId3" cstate="print"/>
          <a:srcRect l="35548" t="2410" r="4803"/>
          <a:stretch>
            <a:fillRect/>
          </a:stretch>
        </p:blipFill>
        <p:spPr bwMode="auto">
          <a:xfrm>
            <a:off x="7524328" y="188640"/>
            <a:ext cx="1448099" cy="17769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án">
  <a:themeElements>
    <a:clrScheme name="Mediá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á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á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534</TotalTime>
  <Words>180</Words>
  <Application>Microsoft Office PowerPoint</Application>
  <PresentationFormat>Prezentácia na obrazovke (4:3)</PresentationFormat>
  <Paragraphs>64</Paragraphs>
  <Slides>13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13</vt:i4>
      </vt:variant>
    </vt:vector>
  </HeadingPairs>
  <TitlesOfParts>
    <vt:vector size="17" baseType="lpstr">
      <vt:lpstr>Tw Cen MT</vt:lpstr>
      <vt:lpstr>Wingdings</vt:lpstr>
      <vt:lpstr>Wingdings 2</vt:lpstr>
      <vt:lpstr>Medián</vt:lpstr>
      <vt:lpstr>Dýchanie živočíchov</vt:lpstr>
      <vt:lpstr>Živočíchy</vt:lpstr>
      <vt:lpstr>Dýchanie</vt:lpstr>
      <vt:lpstr>Jednobunkové organizmy-Prvoky</vt:lpstr>
      <vt:lpstr>Pŕhlivce  Ploskavce  Obrúčkavce</vt:lpstr>
      <vt:lpstr>Mäkkýše</vt:lpstr>
      <vt:lpstr>Článkonožce</vt:lpstr>
      <vt:lpstr>Vzdušnice </vt:lpstr>
      <vt:lpstr>Ryby</vt:lpstr>
      <vt:lpstr>Obojživelníky</vt:lpstr>
      <vt:lpstr>Plazy</vt:lpstr>
      <vt:lpstr>Vtáky</vt:lpstr>
      <vt:lpstr>Cicavce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Dýchanie živočíchov</dc:title>
  <dc:creator>jarka andrejčíková</dc:creator>
  <cp:lastModifiedBy>Lukáš Vyhňár</cp:lastModifiedBy>
  <cp:revision>52</cp:revision>
  <dcterms:created xsi:type="dcterms:W3CDTF">2010-11-14T06:45:33Z</dcterms:created>
  <dcterms:modified xsi:type="dcterms:W3CDTF">2022-11-29T14:15:21Z</dcterms:modified>
</cp:coreProperties>
</file>