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 varScale="1">
        <p:scale>
          <a:sx n="85" d="100"/>
          <a:sy n="85" d="100"/>
        </p:scale>
        <p:origin x="68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462FFC-77D0-1426-80C1-2120F91C0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27A5731-8308-AED6-C7A1-6E76E2043D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76B9BB1-B3E9-EF8F-6053-D2E2F5E00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28DD-8117-4B79-9CDA-D3B422F40699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1175FCF-105A-ADDD-2CDA-5E3EE6D5C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EFDC3ED-42F9-3914-E8C0-F2D47D783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AA8F7-C6EE-4FD5-A99C-E0EFD527E6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2692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5163ED-1BB0-053E-E123-01B606B0D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F7B9932-B843-10A5-9D6B-95A691B20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AAA966F-4ED3-E6D0-0247-54D375A1D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28DD-8117-4B79-9CDA-D3B422F40699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2FE3E22A-A6D4-A3A6-7130-C3A995F92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AA89F58-8619-A4C8-9496-6D0F1B154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AA8F7-C6EE-4FD5-A99C-E0EFD527E6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78128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A6BEDB-D245-A0E4-C831-6E122EF6C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E2A9D65-03CC-345A-FB7C-0CBCF4C72C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EC4ED78-6CB0-20D6-B381-DA1C1E245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28DD-8117-4B79-9CDA-D3B422F40699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3FB1F71-7CBC-B8C7-A0EF-BFA6B7BC7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286F0A4-0238-F224-466F-93CE7E3E0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AA8F7-C6EE-4FD5-A99C-E0EFD527E6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5143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FD0CB9-2159-2A44-2E6C-EF6264BF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0783A07-4711-C1B4-0F59-9E43D728D6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A4362839-524B-CC31-BC35-A9DD360E01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DF9BF8E0-CD6B-8C74-BC08-557E9EB83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28DD-8117-4B79-9CDA-D3B422F40699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DEF70487-51EB-1623-B21C-23B9DA741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A76136A-FA4C-B9C7-BDFF-E5F9EA777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AA8F7-C6EE-4FD5-A99C-E0EFD527E6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87704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FB519B-C072-0BF2-F058-A46099CE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9A13BA4-37FB-9318-B45A-1C29C862D4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A46EEAB9-4694-F311-5A43-D6285069F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98EC1A1-09DD-740D-488D-C4DABAE7AE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F1B87457-451D-0C00-2608-CEF40EA317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E79BCA56-6A2A-B434-776F-1C488E0DA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28DD-8117-4B79-9CDA-D3B422F40699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7A2A4ACE-7A55-22BC-1295-1D118A496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93723695-90B8-B67D-81BE-F41370600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AA8F7-C6EE-4FD5-A99C-E0EFD527E6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8382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F72D49-9AC9-4DB6-CFAB-27B94307A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67FA5238-E28C-AB7F-A94B-1FE41144E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28DD-8117-4B79-9CDA-D3B422F40699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A52E829F-EEA8-E32F-16CE-CB7F9A6DB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67EB0E62-6FD2-D34D-FE3C-BAAEADC8B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AA8F7-C6EE-4FD5-A99C-E0EFD527E6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36713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677AFBA9-5C98-1A00-D01E-0B41C7B0E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28DD-8117-4B79-9CDA-D3B422F40699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82AC879C-9125-7C63-0C7C-B10499712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4545E23E-41B3-2F78-0C9C-CEB377EF7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AA8F7-C6EE-4FD5-A99C-E0EFD527E6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435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AE190D-722C-C3B4-9AF3-896018AD2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9AA674E-4506-A89E-0C25-2AC3CB5CA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E07CBCE-E3F0-585D-7080-6A8F2BD1A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C28D70BA-538B-BE8F-7D67-70DC4EB39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28DD-8117-4B79-9CDA-D3B422F40699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4C996C1F-B823-C9BC-D61B-69352CD9E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99C3326F-BA54-5A87-8834-0345BAF2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AA8F7-C6EE-4FD5-A99C-E0EFD527E6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01340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E50135-EE28-554B-6BB2-8019EC8CF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181AA62C-09C0-140F-62B4-67171A7D19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9DDD8E6-6BA0-CB6D-13A2-742F0F5AA8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A4C355BE-DA94-BFC1-C9C1-B11A1F7CE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28DD-8117-4B79-9CDA-D3B422F40699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A059BC7-8E5A-18F5-62C6-F36CE07BB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A0007C18-F35E-D97C-ABAE-B767F867A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AA8F7-C6EE-4FD5-A99C-E0EFD527E6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60819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842AFA-B44E-BF62-6D44-4CECC8983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AC6E8893-552B-8E35-C2FF-0691A990F3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BE8C4B8-5BC3-78BD-8438-AFF943EC1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28DD-8117-4B79-9CDA-D3B422F40699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CAB4695-241A-B53B-255B-2B860F93D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D4A19EA-FC11-3E12-DD42-913332823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AA8F7-C6EE-4FD5-A99C-E0EFD527E6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17770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43C36778-2274-74D9-328E-1F5A2F2258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B0F1B20B-E78C-BB51-1A1C-763871006B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B4F2867-4601-C6B5-50CB-381AB6821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28DD-8117-4B79-9CDA-D3B422F40699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DACE379-5CEE-A6AD-5E39-5E3B8D5BC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9799A42-6647-0163-3144-16CF46F25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AA8F7-C6EE-4FD5-A99C-E0EFD527E6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54133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EA4DB3DD-A04F-B4DB-504D-471918737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3F45D92-E5CC-BB79-B094-FCF6F86E8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820B655-622A-382E-E2A7-3094AC85C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528DD-8117-4B79-9CDA-D3B422F40699}" type="datetimeFigureOut">
              <a:rPr lang="sk-SK" smtClean="0"/>
              <a:t>4. 3. 2023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F0D9FBD-B280-4060-610C-21D39AE334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9C84151-053C-B4CF-CFF6-E117D8DE47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AA8F7-C6EE-4FD5-A99C-E0EFD527E6F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458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C372121D-29C6-5507-B958-E1D55766BE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23729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0A1AAF9-537E-7865-F614-11EEDF9035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sk-SK">
                <a:solidFill>
                  <a:srgbClr val="FFFFFF"/>
                </a:solidFill>
              </a:rPr>
              <a:t>Zaujímavosti o Napolónovi Bonaparte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73EE768-83E3-907B-C59E-B56E13C747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sk-SK">
                <a:solidFill>
                  <a:srgbClr val="FFFFFF"/>
                </a:solidFill>
              </a:rPr>
              <a:t>P.B., D.K.</a:t>
            </a:r>
            <a:endParaRPr lang="sk-SK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6433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657F69E0-C4B0-4BEC-A689-4F8D877F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424EB9AC-768F-B25D-7482-CD073ECD76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50000"/>
          </a:blip>
          <a:srcRect t="7647" r="-1" b="8061"/>
          <a:stretch/>
        </p:blipFill>
        <p:spPr>
          <a:xfrm>
            <a:off x="20" y="10"/>
            <a:ext cx="1218893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D57DCEA-9C90-543F-BD04-3B69A75A2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76" y="1674813"/>
            <a:ext cx="9144000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100" b="1" dirty="0">
                <a:solidFill>
                  <a:srgbClr val="FFFFFF"/>
                </a:solidFill>
                <a:effectLst/>
              </a:rPr>
              <a:t>1. Napoleon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bol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často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zobrazovaný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ako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veľmi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krátky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. V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skutočnosti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bola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jeho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výška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asi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1,70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metra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,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čo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bolo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vyššie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ako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priemer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v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danej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dobe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.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Rád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sa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obklopoval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extrémne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vysokými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vojakmi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z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elitných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jednotiek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,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ktorí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mohli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prispieť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k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tomu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,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že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vyzeral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effectLst/>
              </a:rPr>
              <a:t>nízky</a:t>
            </a:r>
            <a:r>
              <a:rPr lang="en-US" sz="3100" b="1" dirty="0">
                <a:solidFill>
                  <a:srgbClr val="FFFFFF"/>
                </a:solidFill>
                <a:effectLst/>
              </a:rPr>
              <a:t>.</a:t>
            </a:r>
            <a:br>
              <a:rPr lang="en-US" sz="3100" b="1" dirty="0">
                <a:solidFill>
                  <a:srgbClr val="FFFFFF"/>
                </a:solidFill>
                <a:effectLst/>
              </a:rPr>
            </a:br>
            <a:endParaRPr lang="en-US" sz="3100" b="1" dirty="0">
              <a:solidFill>
                <a:srgbClr val="FFFFFF"/>
              </a:solidFill>
            </a:endParaRPr>
          </a:p>
        </p:txBody>
      </p:sp>
      <p:sp>
        <p:nvSpPr>
          <p:cNvPr id="55" name="sketchy line">
            <a:extLst>
              <a:ext uri="{FF2B5EF4-FFF2-40B4-BE49-F238E27FC236}">
                <a16:creationId xmlns:a16="http://schemas.microsoft.com/office/drawing/2014/main" id="{9F6380B4-6A1C-481E-8408-B4E6C75B9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3686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4860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CF6CF0-48F3-3A6F-3695-6E3DA6ACD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b="1">
                <a:effectLst/>
              </a:rPr>
              <a:t>V roku 1996 sa na aukcii v Londýne predal Napoleonov prameň vlasov za 3 680 libier. Vlasový zámok vojvodu z Wellingtonu sa predal len za 598 libier.</a:t>
            </a:r>
            <a:br>
              <a:rPr lang="en-US" sz="2600" b="1">
                <a:effectLst/>
              </a:rPr>
            </a:br>
            <a:endParaRPr lang="en-US" sz="2600" b="1"/>
          </a:p>
        </p:txBody>
      </p:sp>
      <p:sp>
        <p:nvSpPr>
          <p:cNvPr id="1031" name="Freeform: Shape 103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 descr="HNonline.sk - #Napoleon Bonaparte">
            <a:extLst>
              <a:ext uri="{FF2B5EF4-FFF2-40B4-BE49-F238E27FC236}">
                <a16:creationId xmlns:a16="http://schemas.microsoft.com/office/drawing/2014/main" id="{29D73524-E96E-94D5-E92B-75A2857958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2" r="16341" b="-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9565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E614F1C-2D93-42D0-B229-768199449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403089" y="0"/>
            <a:ext cx="478891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FD1B4E4-5C3C-5EBD-BF98-45D8128D5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735" y="640081"/>
            <a:ext cx="3377183" cy="370889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b="1">
                <a:solidFill>
                  <a:schemeClr val="bg1"/>
                </a:solidFill>
                <a:effectLst/>
              </a:rPr>
              <a:t>Napoleonov chirurg, barón Dominique Larrey, dokázal amputovať mužskú nohu len za 14 sekúnd.</a:t>
            </a:r>
            <a:br>
              <a:rPr lang="en-US" sz="3100" b="1">
                <a:solidFill>
                  <a:schemeClr val="bg1"/>
                </a:solidFill>
                <a:effectLst/>
              </a:rPr>
            </a:br>
            <a:endParaRPr lang="en-US" sz="3100" b="1">
              <a:solidFill>
                <a:schemeClr val="bg1"/>
              </a:solidFill>
            </a:endParaRPr>
          </a:p>
        </p:txBody>
      </p:sp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A1E0589A-8152-0914-82E1-D1DA3AD2AD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734" r="9283" b="1"/>
          <a:stretch/>
        </p:blipFill>
        <p:spPr>
          <a:xfrm>
            <a:off x="20" y="10"/>
            <a:ext cx="7534636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66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1BCD5491-E834-8555-3BA1-05B6512A0A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470" r="-1" b="1402"/>
          <a:stretch/>
        </p:blipFill>
        <p:spPr>
          <a:xfrm>
            <a:off x="20" y="10"/>
            <a:ext cx="4637226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32D3420-B264-C7A1-AFA4-8B5F05E5C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328" y="640082"/>
            <a:ext cx="6274591" cy="33516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b="1">
                <a:solidFill>
                  <a:schemeClr val="bg1"/>
                </a:solidFill>
                <a:effectLst/>
              </a:rPr>
              <a:t>Napoleon priniesol gigantickú sochu Setha na cestu späť z egyptského ťaženia, ktoré malo veľkú moc. Počas vojny v roku 1812, keď sochu prevážali cez Seinu, sa v dôsledku nehody potopila. Po tomto incidente nasledoval kritický bod v Napoleonovom živote, keď začal strácať dôležité bitky, ako aj svoj vplyv a moc.</a:t>
            </a:r>
            <a:br>
              <a:rPr lang="en-US" sz="2400" b="1">
                <a:solidFill>
                  <a:schemeClr val="bg1"/>
                </a:solidFill>
                <a:effectLst/>
              </a:rPr>
            </a:br>
            <a:endParaRPr lang="en-US" sz="24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595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12F9DA-5197-A475-54B2-243A15ADF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800" b="1" dirty="0" err="1">
                <a:effectLst/>
              </a:rPr>
              <a:t>Napoleonovi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sa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často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pripisuje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jeden</a:t>
            </a:r>
            <a:r>
              <a:rPr lang="en-US" sz="1800" b="1" dirty="0">
                <a:effectLst/>
              </a:rPr>
              <a:t> z </a:t>
            </a:r>
            <a:r>
              <a:rPr lang="en-US" sz="1800" b="1" dirty="0" err="1">
                <a:effectLst/>
              </a:rPr>
              <a:t>najobľúbenejších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výrazov</a:t>
            </a:r>
            <a:r>
              <a:rPr lang="en-US" sz="1800" b="1" dirty="0">
                <a:effectLst/>
              </a:rPr>
              <a:t>: "</a:t>
            </a:r>
            <a:r>
              <a:rPr lang="en-US" sz="1800" b="1" dirty="0" err="1">
                <a:effectLst/>
              </a:rPr>
              <a:t>Obrázok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vydá</a:t>
            </a:r>
            <a:r>
              <a:rPr lang="en-US" sz="1800" b="1" dirty="0">
                <a:effectLst/>
              </a:rPr>
              <a:t> za </a:t>
            </a:r>
            <a:r>
              <a:rPr lang="en-US" sz="1800" b="1" dirty="0" err="1">
                <a:effectLst/>
              </a:rPr>
              <a:t>tisíc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slov</a:t>
            </a:r>
            <a:r>
              <a:rPr lang="en-US" sz="1800" b="1" dirty="0">
                <a:effectLst/>
              </a:rPr>
              <a:t>." </a:t>
            </a:r>
            <a:r>
              <a:rPr lang="en-US" sz="1800" b="1" dirty="0" err="1">
                <a:effectLst/>
              </a:rPr>
              <a:t>Treba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však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poznamenať</a:t>
            </a:r>
            <a:r>
              <a:rPr lang="en-US" sz="1800" b="1" dirty="0">
                <a:effectLst/>
              </a:rPr>
              <a:t>, </a:t>
            </a:r>
            <a:r>
              <a:rPr lang="en-US" sz="1800" b="1" dirty="0" err="1">
                <a:effectLst/>
              </a:rPr>
              <a:t>že</a:t>
            </a:r>
            <a:r>
              <a:rPr lang="en-US" sz="1800" b="1" dirty="0">
                <a:effectLst/>
              </a:rPr>
              <a:t> to </a:t>
            </a:r>
            <a:r>
              <a:rPr lang="en-US" sz="1800" b="1" dirty="0" err="1">
                <a:effectLst/>
              </a:rPr>
              <a:t>neboli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presné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slová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francúzskeho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generála</a:t>
            </a:r>
            <a:r>
              <a:rPr lang="en-US" sz="1800" b="1" dirty="0">
                <a:effectLst/>
              </a:rPr>
              <a:t>. </a:t>
            </a:r>
            <a:r>
              <a:rPr lang="en-US" sz="1800" b="1" dirty="0" err="1">
                <a:effectLst/>
              </a:rPr>
              <a:t>Namiesto</a:t>
            </a:r>
            <a:r>
              <a:rPr lang="en-US" sz="1800" b="1" dirty="0">
                <a:effectLst/>
              </a:rPr>
              <a:t> toho </a:t>
            </a:r>
            <a:r>
              <a:rPr lang="en-US" sz="1800" b="1" dirty="0" err="1">
                <a:effectLst/>
              </a:rPr>
              <a:t>povedal</a:t>
            </a:r>
            <a:r>
              <a:rPr lang="en-US" sz="1800" b="1" dirty="0">
                <a:effectLst/>
              </a:rPr>
              <a:t>: "Un bon croquis </a:t>
            </a:r>
            <a:r>
              <a:rPr lang="en-US" sz="1800" b="1" dirty="0" err="1">
                <a:effectLst/>
              </a:rPr>
              <a:t>vaut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mieux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qu</a:t>
            </a:r>
            <a:r>
              <a:rPr lang="en-US" sz="1800" b="1" dirty="0">
                <a:effectLst/>
              </a:rPr>
              <a:t> 'un long </a:t>
            </a:r>
            <a:r>
              <a:rPr lang="en-US" sz="1800" b="1" dirty="0" err="1">
                <a:effectLst/>
              </a:rPr>
              <a:t>discours</a:t>
            </a:r>
            <a:r>
              <a:rPr lang="en-US" sz="1800" b="1" dirty="0">
                <a:effectLst/>
              </a:rPr>
              <a:t>", </a:t>
            </a:r>
            <a:r>
              <a:rPr lang="en-US" sz="1800" b="1" dirty="0" err="1">
                <a:effectLst/>
              </a:rPr>
              <a:t>čo</a:t>
            </a:r>
            <a:r>
              <a:rPr lang="en-US" sz="1800" b="1" dirty="0">
                <a:effectLst/>
              </a:rPr>
              <a:t> v </a:t>
            </a:r>
            <a:r>
              <a:rPr lang="en-US" sz="1800" b="1" dirty="0" err="1">
                <a:effectLst/>
              </a:rPr>
              <a:t>preklade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znamená</a:t>
            </a:r>
            <a:r>
              <a:rPr lang="en-US" sz="1800" b="1" dirty="0">
                <a:effectLst/>
              </a:rPr>
              <a:t> "</a:t>
            </a:r>
            <a:r>
              <a:rPr lang="en-US" sz="1800" b="1" dirty="0" err="1">
                <a:effectLst/>
              </a:rPr>
              <a:t>Dobrý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návrh</a:t>
            </a:r>
            <a:r>
              <a:rPr lang="en-US" sz="1800" b="1" dirty="0">
                <a:effectLst/>
              </a:rPr>
              <a:t> je </a:t>
            </a:r>
            <a:r>
              <a:rPr lang="en-US" sz="1800" b="1" dirty="0" err="1">
                <a:effectLst/>
              </a:rPr>
              <a:t>lepší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ako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dlhý</a:t>
            </a:r>
            <a:r>
              <a:rPr lang="en-US" sz="1800" b="1" dirty="0">
                <a:effectLst/>
              </a:rPr>
              <a:t> </a:t>
            </a:r>
            <a:r>
              <a:rPr lang="en-US" sz="1800" b="1" dirty="0" err="1">
                <a:effectLst/>
              </a:rPr>
              <a:t>prejav</a:t>
            </a:r>
            <a:r>
              <a:rPr lang="en-US" sz="1800" b="1" dirty="0">
                <a:effectLst/>
              </a:rPr>
              <a:t>."</a:t>
            </a:r>
            <a:endParaRPr lang="en-US" sz="1800" b="1" dirty="0"/>
          </a:p>
        </p:txBody>
      </p:sp>
      <p:sp>
        <p:nvSpPr>
          <p:cNvPr id="2055" name="Freeform: Shape 2054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Napoleon Bonaparte | Naomi Novik Wiki | Fandom">
            <a:extLst>
              <a:ext uri="{FF2B5EF4-FFF2-40B4-BE49-F238E27FC236}">
                <a16:creationId xmlns:a16="http://schemas.microsoft.com/office/drawing/2014/main" id="{403E2BB9-8FD6-8C5D-3D5C-9305C09210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8" r="17795" b="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510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4" name="Rectangle 3083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Biography of Napoleon Bonaparte, Military Commander">
            <a:extLst>
              <a:ext uri="{FF2B5EF4-FFF2-40B4-BE49-F238E27FC236}">
                <a16:creationId xmlns:a16="http://schemas.microsoft.com/office/drawing/2014/main" id="{63B6D6A9-32E0-1399-38D1-442B2F3B5D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8" b="9091"/>
          <a:stretch/>
        </p:blipFill>
        <p:spPr bwMode="auto">
          <a:xfrm>
            <a:off x="-2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6" name="Rectangle 3085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27B7B7E1-B46E-B09D-7937-48E11698B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b="1">
                <a:effectLst/>
              </a:rPr>
              <a:t>Nech už bol dôvod akýkoľvek, hovorilo sa, že má intenzívny zápach.</a:t>
            </a:r>
            <a:br>
              <a:rPr lang="en-US" sz="4100">
                <a:effectLst/>
              </a:rPr>
            </a:br>
            <a:endParaRPr lang="en-US" sz="4100"/>
          </a:p>
        </p:txBody>
      </p:sp>
      <p:sp>
        <p:nvSpPr>
          <p:cNvPr id="3088" name="Rectangle 308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90" name="Rectangle 308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4360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4" name="Rectangle 4113">
            <a:extLst>
              <a:ext uri="{FF2B5EF4-FFF2-40B4-BE49-F238E27FC236}">
                <a16:creationId xmlns:a16="http://schemas.microsoft.com/office/drawing/2014/main" id="{DE4C27B6-DB04-4891-AF97-BA1671B1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Po bitke pri Slavkove v decembri 1805 mohli Seredčania obdivovať výkvet  ruskej jazdy">
            <a:extLst>
              <a:ext uri="{FF2B5EF4-FFF2-40B4-BE49-F238E27FC236}">
                <a16:creationId xmlns:a16="http://schemas.microsoft.com/office/drawing/2014/main" id="{BC8B78F8-9A2F-0AA1-5A73-9277504FF38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0" r="-1" b="-1"/>
          <a:stretch/>
        </p:blipFill>
        <p:spPr bwMode="auto">
          <a:xfrm>
            <a:off x="606719" y="-1"/>
            <a:ext cx="1158528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16" name="Rectangle 4115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419898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7E10562-6B3A-E014-551E-31295A3B3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684" y="1152144"/>
            <a:ext cx="3953501" cy="307239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200" b="1">
                <a:solidFill>
                  <a:schemeClr val="bg1"/>
                </a:solidFill>
                <a:effectLst/>
              </a:rPr>
              <a:t>Napoleon hlboko veril v znamenia, démonov a koncept šťastia. Nemal rád piatky a číslo 13. Za šťastné dni považoval aj 2. december, deň korunovácie v roku 1804 a deň víťazstva v bitke pri Slavkove v roku 1805.</a:t>
            </a:r>
            <a:br>
              <a:rPr lang="en-US" sz="2200" b="1">
                <a:solidFill>
                  <a:schemeClr val="bg1"/>
                </a:solidFill>
                <a:effectLst/>
              </a:rPr>
            </a:br>
            <a:endParaRPr lang="en-US" sz="2200" b="1">
              <a:solidFill>
                <a:schemeClr val="bg1"/>
              </a:solidFill>
            </a:endParaRPr>
          </a:p>
        </p:txBody>
      </p:sp>
      <p:sp>
        <p:nvSpPr>
          <p:cNvPr id="4118" name="Rectangle 4117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20" name="Group 4119">
            <a:extLst>
              <a:ext uri="{FF2B5EF4-FFF2-40B4-BE49-F238E27FC236}">
                <a16:creationId xmlns:a16="http://schemas.microsoft.com/office/drawing/2014/main" id="{5E0EAE70-C355-42D1-BF00-CA8A17A74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4121" name="Rectangle 64">
              <a:extLst>
                <a:ext uri="{FF2B5EF4-FFF2-40B4-BE49-F238E27FC236}">
                  <a16:creationId xmlns:a16="http://schemas.microsoft.com/office/drawing/2014/main" id="{E6E58C95-A3F9-4C87-B9A5-32A7A75DDF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2" name="Rectangle 66">
              <a:extLst>
                <a:ext uri="{FF2B5EF4-FFF2-40B4-BE49-F238E27FC236}">
                  <a16:creationId xmlns:a16="http://schemas.microsoft.com/office/drawing/2014/main" id="{7B08CDDF-E602-4C1B-A248-A43292EB5D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3" name="Rectangle 64">
              <a:extLst>
                <a:ext uri="{FF2B5EF4-FFF2-40B4-BE49-F238E27FC236}">
                  <a16:creationId xmlns:a16="http://schemas.microsoft.com/office/drawing/2014/main" id="{6298B977-8F47-48C6-8454-11EF9478EC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4" name="Rectangle 66">
              <a:extLst>
                <a:ext uri="{FF2B5EF4-FFF2-40B4-BE49-F238E27FC236}">
                  <a16:creationId xmlns:a16="http://schemas.microsoft.com/office/drawing/2014/main" id="{06A6FB8E-FB47-44B7-810F-B88B4CCA06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5" name="Rectangle 64">
              <a:extLst>
                <a:ext uri="{FF2B5EF4-FFF2-40B4-BE49-F238E27FC236}">
                  <a16:creationId xmlns:a16="http://schemas.microsoft.com/office/drawing/2014/main" id="{818DB8DB-4D04-42C0-BE68-842A9F29A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6" name="Rectangle 66">
              <a:extLst>
                <a:ext uri="{FF2B5EF4-FFF2-40B4-BE49-F238E27FC236}">
                  <a16:creationId xmlns:a16="http://schemas.microsoft.com/office/drawing/2014/main" id="{DBCFEA99-52A4-4E8E-B9C9-3D39B0E32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7" name="Rectangle 64">
              <a:extLst>
                <a:ext uri="{FF2B5EF4-FFF2-40B4-BE49-F238E27FC236}">
                  <a16:creationId xmlns:a16="http://schemas.microsoft.com/office/drawing/2014/main" id="{A6C0BB10-7324-4D11-A497-57A85CDB62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8" name="Rectangle 66">
              <a:extLst>
                <a:ext uri="{FF2B5EF4-FFF2-40B4-BE49-F238E27FC236}">
                  <a16:creationId xmlns:a16="http://schemas.microsoft.com/office/drawing/2014/main" id="{D7440F2E-8192-4FDF-AE8F-2833B7F403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9" name="Rectangle 64">
              <a:extLst>
                <a:ext uri="{FF2B5EF4-FFF2-40B4-BE49-F238E27FC236}">
                  <a16:creationId xmlns:a16="http://schemas.microsoft.com/office/drawing/2014/main" id="{B9F7DA6A-1872-4697-A567-20A0115A05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0" name="Rectangle 66">
              <a:extLst>
                <a:ext uri="{FF2B5EF4-FFF2-40B4-BE49-F238E27FC236}">
                  <a16:creationId xmlns:a16="http://schemas.microsoft.com/office/drawing/2014/main" id="{98BC1544-07ED-411D-880C-58CB114914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1" name="Rectangle 64">
              <a:extLst>
                <a:ext uri="{FF2B5EF4-FFF2-40B4-BE49-F238E27FC236}">
                  <a16:creationId xmlns:a16="http://schemas.microsoft.com/office/drawing/2014/main" id="{BA70D948-9946-455F-8155-D274F01DAB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2" name="Rectangle 66">
              <a:extLst>
                <a:ext uri="{FF2B5EF4-FFF2-40B4-BE49-F238E27FC236}">
                  <a16:creationId xmlns:a16="http://schemas.microsoft.com/office/drawing/2014/main" id="{807FCDBA-F7E3-4836-8253-15D212128F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3" name="Rectangle 64">
              <a:extLst>
                <a:ext uri="{FF2B5EF4-FFF2-40B4-BE49-F238E27FC236}">
                  <a16:creationId xmlns:a16="http://schemas.microsoft.com/office/drawing/2014/main" id="{D6A9BF83-5C67-44B0-883C-82BCAA1923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4" name="Rectangle 66">
              <a:extLst>
                <a:ext uri="{FF2B5EF4-FFF2-40B4-BE49-F238E27FC236}">
                  <a16:creationId xmlns:a16="http://schemas.microsoft.com/office/drawing/2014/main" id="{94BA7F92-7961-489E-83BD-5518EB1E99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5" name="Rectangle 64">
              <a:extLst>
                <a:ext uri="{FF2B5EF4-FFF2-40B4-BE49-F238E27FC236}">
                  <a16:creationId xmlns:a16="http://schemas.microsoft.com/office/drawing/2014/main" id="{56ADE108-5AE8-4ACF-88B9-28A0B125B3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6" name="Rectangle 66">
              <a:extLst>
                <a:ext uri="{FF2B5EF4-FFF2-40B4-BE49-F238E27FC236}">
                  <a16:creationId xmlns:a16="http://schemas.microsoft.com/office/drawing/2014/main" id="{75B2D25F-B666-4F19-816A-24456EAF46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7" name="Rectangle 64">
              <a:extLst>
                <a:ext uri="{FF2B5EF4-FFF2-40B4-BE49-F238E27FC236}">
                  <a16:creationId xmlns:a16="http://schemas.microsoft.com/office/drawing/2014/main" id="{A7D581F0-987F-45C5-A849-CC1B41222F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8" name="Rectangle 66">
              <a:extLst>
                <a:ext uri="{FF2B5EF4-FFF2-40B4-BE49-F238E27FC236}">
                  <a16:creationId xmlns:a16="http://schemas.microsoft.com/office/drawing/2014/main" id="{F388E533-92C3-428E-B078-81D6E1F2D9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39" name="Rectangle 64">
              <a:extLst>
                <a:ext uri="{FF2B5EF4-FFF2-40B4-BE49-F238E27FC236}">
                  <a16:creationId xmlns:a16="http://schemas.microsoft.com/office/drawing/2014/main" id="{C68AEED3-AAB1-48A9-8FC3-C68AE6675B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40" name="Rectangle 66">
              <a:extLst>
                <a:ext uri="{FF2B5EF4-FFF2-40B4-BE49-F238E27FC236}">
                  <a16:creationId xmlns:a16="http://schemas.microsoft.com/office/drawing/2014/main" id="{0A6CA6BC-FFA6-4C34-B200-6F61EE1730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42" name="Rectangle 4141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974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9" name="Rectangle 5128">
            <a:extLst>
              <a:ext uri="{FF2B5EF4-FFF2-40B4-BE49-F238E27FC236}">
                <a16:creationId xmlns:a16="http://schemas.microsoft.com/office/drawing/2014/main" id="{21A75659-5A6F-4F77-9679-678A00B9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Ajaccio - Korzika">
            <a:extLst>
              <a:ext uri="{FF2B5EF4-FFF2-40B4-BE49-F238E27FC236}">
                <a16:creationId xmlns:a16="http://schemas.microsoft.com/office/drawing/2014/main" id="{4F034A7D-592D-B660-8C7C-F984E0C7EA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8" t="8246" b="846"/>
          <a:stretch/>
        </p:blipFill>
        <p:spPr bwMode="auto">
          <a:xfrm>
            <a:off x="20" y="10"/>
            <a:ext cx="86684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59" name="Rectangle 5130">
            <a:extLst>
              <a:ext uri="{FF2B5EF4-FFF2-40B4-BE49-F238E27FC236}">
                <a16:creationId xmlns:a16="http://schemas.microsoft.com/office/drawing/2014/main" id="{E30A3A45-140E-431E-AED0-07EF83631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bg1"/>
              </a:gs>
              <a:gs pos="35000">
                <a:schemeClr val="bg1">
                  <a:alpha val="76000"/>
                </a:schemeClr>
              </a:gs>
              <a:gs pos="19000">
                <a:schemeClr val="bg1">
                  <a:alpha val="4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6582292-E7AD-B353-310F-7C25D96E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5868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sk-SK" sz="1500">
                <a:effectLst/>
                <a:latin typeface="+mn-lt"/>
                <a:ea typeface="Times New Roman" panose="02020603050405020304" pitchFamily="18" charset="0"/>
              </a:rPr>
              <a:t>Napoleon sa narodil v šľachtickej rodine na Korzike - veľkom ostrove pri pobreží Talianska - rok po tom, čo sa stalo francúzskym územím.</a:t>
            </a:r>
            <a:br>
              <a:rPr lang="sk-SK" sz="1500">
                <a:effectLst/>
                <a:latin typeface="+mn-lt"/>
                <a:ea typeface="Times New Roman" panose="02020603050405020304" pitchFamily="18" charset="0"/>
              </a:rPr>
            </a:br>
            <a:endParaRPr lang="sk-SK" sz="1500">
              <a:latin typeface="+mn-lt"/>
            </a:endParaRPr>
          </a:p>
        </p:txBody>
      </p:sp>
      <p:sp>
        <p:nvSpPr>
          <p:cNvPr id="5160" name="Rectangle 513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161" name="Rectangle 513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26" name="Content Placeholder 5125">
            <a:extLst>
              <a:ext uri="{FF2B5EF4-FFF2-40B4-BE49-F238E27FC236}">
                <a16:creationId xmlns:a16="http://schemas.microsoft.com/office/drawing/2014/main" id="{1A15B19F-62DC-0C5F-A794-58C9A3E1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5868" y="2718054"/>
            <a:ext cx="3438906" cy="3207258"/>
          </a:xfrm>
        </p:spPr>
        <p:txBody>
          <a:bodyPr anchor="t">
            <a:normAutofit/>
          </a:bodyPr>
          <a:lstStyle/>
          <a:p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12707230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3" name="Rectangle 6162">
            <a:extLst>
              <a:ext uri="{FF2B5EF4-FFF2-40B4-BE49-F238E27FC236}">
                <a16:creationId xmlns:a16="http://schemas.microsoft.com/office/drawing/2014/main" id="{C6B158B5-50B5-4927-A367-7C9F3AFE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7E665C9-9A9B-30CA-DCF1-78B121FDE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4" y="1367673"/>
            <a:ext cx="4914901" cy="354722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2400" b="1" dirty="0" err="1">
                <a:solidFill>
                  <a:schemeClr val="bg1"/>
                </a:solidFill>
                <a:effectLst/>
              </a:rPr>
              <a:t>Ako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tínedžer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navštevoval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prestížnu</a:t>
            </a:r>
            <a:r>
              <a:rPr lang="sk-SK" sz="2400" b="1" dirty="0">
                <a:solidFill>
                  <a:schemeClr val="bg1"/>
                </a:solidFill>
                <a:effectLst/>
              </a:rPr>
              <a:t> školu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École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Militaire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v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Paríži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, no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keď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mu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zomrel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otec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bol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nútený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predčasne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promovať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, aby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pomohol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rodine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.</a:t>
            </a:r>
            <a:br>
              <a:rPr lang="en-US" sz="2400" dirty="0">
                <a:solidFill>
                  <a:schemeClr val="bg1"/>
                </a:solidFill>
                <a:effectLst/>
              </a:rPr>
            </a:b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6146" name="Picture 2" descr="Une operation sous haute surveillance : L'ecole Militaire a Paris">
            <a:extLst>
              <a:ext uri="{FF2B5EF4-FFF2-40B4-BE49-F238E27FC236}">
                <a16:creationId xmlns:a16="http://schemas.microsoft.com/office/drawing/2014/main" id="{84F39828-9BED-F015-8CEB-BFFD67A6A28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08" r="26202"/>
          <a:stretch/>
        </p:blipFill>
        <p:spPr bwMode="auto">
          <a:xfrm>
            <a:off x="1" y="2"/>
            <a:ext cx="6249303" cy="6857998"/>
          </a:xfrm>
          <a:custGeom>
            <a:avLst/>
            <a:gdLst/>
            <a:ahLst/>
            <a:cxnLst/>
            <a:rect l="l" t="t" r="r" b="b"/>
            <a:pathLst>
              <a:path w="6249303" h="6857998">
                <a:moveTo>
                  <a:pt x="5497146" y="6118149"/>
                </a:moveTo>
                <a:cubicBezTo>
                  <a:pt x="5503695" y="6124102"/>
                  <a:pt x="5511317" y="6129341"/>
                  <a:pt x="5518366" y="6133723"/>
                </a:cubicBezTo>
                <a:cubicBezTo>
                  <a:pt x="5525509" y="6138152"/>
                  <a:pt x="5530855" y="6143474"/>
                  <a:pt x="5534525" y="6149380"/>
                </a:cubicBezTo>
                <a:lnTo>
                  <a:pt x="5540000" y="6166562"/>
                </a:lnTo>
                <a:lnTo>
                  <a:pt x="5534525" y="6149379"/>
                </a:lnTo>
                <a:cubicBezTo>
                  <a:pt x="5530855" y="6143474"/>
                  <a:pt x="5525509" y="6138152"/>
                  <a:pt x="5518366" y="6133722"/>
                </a:cubicBezTo>
                <a:cubicBezTo>
                  <a:pt x="5511317" y="6129341"/>
                  <a:pt x="5503695" y="6124102"/>
                  <a:pt x="5497146" y="6118149"/>
                </a:cubicBezTo>
                <a:close/>
                <a:moveTo>
                  <a:pt x="5405304" y="4941372"/>
                </a:moveTo>
                <a:lnTo>
                  <a:pt x="5408634" y="4950869"/>
                </a:lnTo>
                <a:lnTo>
                  <a:pt x="5418318" y="4991382"/>
                </a:lnTo>
                <a:lnTo>
                  <a:pt x="5408634" y="4950868"/>
                </a:lnTo>
                <a:close/>
                <a:moveTo>
                  <a:pt x="5409242" y="4749807"/>
                </a:moveTo>
                <a:cubicBezTo>
                  <a:pt x="5397106" y="4762826"/>
                  <a:pt x="5396249" y="4781365"/>
                  <a:pt x="5394535" y="4799797"/>
                </a:cubicBezTo>
                <a:cubicBezTo>
                  <a:pt x="5396249" y="4781365"/>
                  <a:pt x="5397106" y="4762827"/>
                  <a:pt x="5409242" y="4749807"/>
                </a:cubicBezTo>
                <a:close/>
                <a:moveTo>
                  <a:pt x="5427041" y="4543185"/>
                </a:moveTo>
                <a:cubicBezTo>
                  <a:pt x="5428019" y="4548281"/>
                  <a:pt x="5430065" y="4553662"/>
                  <a:pt x="5432447" y="4557092"/>
                </a:cubicBezTo>
                <a:cubicBezTo>
                  <a:pt x="5444067" y="4573618"/>
                  <a:pt x="5452855" y="4588275"/>
                  <a:pt x="5458810" y="4602021"/>
                </a:cubicBezTo>
                <a:cubicBezTo>
                  <a:pt x="5452855" y="4588275"/>
                  <a:pt x="5444067" y="4573618"/>
                  <a:pt x="5432447" y="4557091"/>
                </a:cubicBezTo>
                <a:close/>
                <a:moveTo>
                  <a:pt x="5893259" y="2819253"/>
                </a:moveTo>
                <a:lnTo>
                  <a:pt x="5904902" y="2827484"/>
                </a:lnTo>
                <a:lnTo>
                  <a:pt x="5904904" y="2827486"/>
                </a:lnTo>
                <a:lnTo>
                  <a:pt x="5933407" y="2861156"/>
                </a:lnTo>
                <a:lnTo>
                  <a:pt x="5923753" y="2842392"/>
                </a:lnTo>
                <a:lnTo>
                  <a:pt x="5904904" y="2827486"/>
                </a:lnTo>
                <a:lnTo>
                  <a:pt x="5904902" y="2827483"/>
                </a:lnTo>
                <a:close/>
                <a:moveTo>
                  <a:pt x="5823604" y="1974015"/>
                </a:moveTo>
                <a:lnTo>
                  <a:pt x="5817090" y="1999763"/>
                </a:lnTo>
                <a:cubicBezTo>
                  <a:pt x="5813281" y="2008056"/>
                  <a:pt x="5807601" y="2016020"/>
                  <a:pt x="5799362" y="2023547"/>
                </a:cubicBezTo>
                <a:cubicBezTo>
                  <a:pt x="5815841" y="2008497"/>
                  <a:pt x="5822079" y="1991685"/>
                  <a:pt x="5823604" y="1974015"/>
                </a:cubicBezTo>
                <a:close/>
                <a:moveTo>
                  <a:pt x="5806410" y="1768838"/>
                </a:moveTo>
                <a:cubicBezTo>
                  <a:pt x="5802029" y="1774411"/>
                  <a:pt x="5799266" y="1779948"/>
                  <a:pt x="5797809" y="1785412"/>
                </a:cubicBezTo>
                <a:lnTo>
                  <a:pt x="5797028" y="1801558"/>
                </a:lnTo>
                <a:cubicBezTo>
                  <a:pt x="5795361" y="1790986"/>
                  <a:pt x="5797647" y="1779981"/>
                  <a:pt x="5806410" y="1768838"/>
                </a:cubicBezTo>
                <a:close/>
                <a:moveTo>
                  <a:pt x="5915999" y="520953"/>
                </a:moveTo>
                <a:lnTo>
                  <a:pt x="5909271" y="549926"/>
                </a:lnTo>
                <a:lnTo>
                  <a:pt x="5903017" y="566616"/>
                </a:lnTo>
                <a:lnTo>
                  <a:pt x="5897067" y="581804"/>
                </a:lnTo>
                <a:lnTo>
                  <a:pt x="5896649" y="583595"/>
                </a:lnTo>
                <a:lnTo>
                  <a:pt x="5894474" y="589388"/>
                </a:lnTo>
                <a:cubicBezTo>
                  <a:pt x="5892074" y="597005"/>
                  <a:pt x="5890316" y="604728"/>
                  <a:pt x="5889851" y="612658"/>
                </a:cubicBezTo>
                <a:lnTo>
                  <a:pt x="5896649" y="583595"/>
                </a:lnTo>
                <a:lnTo>
                  <a:pt x="5902965" y="566754"/>
                </a:lnTo>
                <a:lnTo>
                  <a:pt x="5903017" y="566616"/>
                </a:lnTo>
                <a:lnTo>
                  <a:pt x="5908855" y="551717"/>
                </a:lnTo>
                <a:lnTo>
                  <a:pt x="5909271" y="549926"/>
                </a:lnTo>
                <a:lnTo>
                  <a:pt x="5911436" y="544146"/>
                </a:lnTo>
                <a:cubicBezTo>
                  <a:pt x="5913823" y="536547"/>
                  <a:pt x="5915561" y="528850"/>
                  <a:pt x="5915999" y="520953"/>
                </a:cubicBezTo>
                <a:close/>
                <a:moveTo>
                  <a:pt x="5864896" y="268794"/>
                </a:moveTo>
                <a:cubicBezTo>
                  <a:pt x="5862371" y="279176"/>
                  <a:pt x="5860668" y="289296"/>
                  <a:pt x="5860021" y="299164"/>
                </a:cubicBezTo>
                <a:cubicBezTo>
                  <a:pt x="5859371" y="309031"/>
                  <a:pt x="5859776" y="318646"/>
                  <a:pt x="5861466" y="328017"/>
                </a:cubicBezTo>
                <a:close/>
                <a:moveTo>
                  <a:pt x="0" y="0"/>
                </a:moveTo>
                <a:lnTo>
                  <a:pt x="6182312" y="0"/>
                </a:lnTo>
                <a:lnTo>
                  <a:pt x="6178097" y="24480"/>
                </a:lnTo>
                <a:cubicBezTo>
                  <a:pt x="6175612" y="32636"/>
                  <a:pt x="6171850" y="40471"/>
                  <a:pt x="6166086" y="47806"/>
                </a:cubicBezTo>
                <a:cubicBezTo>
                  <a:pt x="6151226" y="66857"/>
                  <a:pt x="6154655" y="85336"/>
                  <a:pt x="6156942" y="105718"/>
                </a:cubicBezTo>
                <a:cubicBezTo>
                  <a:pt x="6158656" y="121150"/>
                  <a:pt x="6158085" y="136963"/>
                  <a:pt x="6158277" y="152584"/>
                </a:cubicBezTo>
                <a:cubicBezTo>
                  <a:pt x="6158846" y="180017"/>
                  <a:pt x="6159037" y="207450"/>
                  <a:pt x="6159990" y="234883"/>
                </a:cubicBezTo>
                <a:cubicBezTo>
                  <a:pt x="6160370" y="243648"/>
                  <a:pt x="6165135" y="252600"/>
                  <a:pt x="6164373" y="261173"/>
                </a:cubicBezTo>
                <a:cubicBezTo>
                  <a:pt x="6160752" y="300800"/>
                  <a:pt x="6155037" y="340425"/>
                  <a:pt x="6151798" y="380050"/>
                </a:cubicBezTo>
                <a:cubicBezTo>
                  <a:pt x="6149894" y="402529"/>
                  <a:pt x="6153511" y="425581"/>
                  <a:pt x="6150846" y="447870"/>
                </a:cubicBezTo>
                <a:cubicBezTo>
                  <a:pt x="6147798" y="473587"/>
                  <a:pt x="6139988" y="498733"/>
                  <a:pt x="6135223" y="524262"/>
                </a:cubicBezTo>
                <a:cubicBezTo>
                  <a:pt x="6133891" y="531310"/>
                  <a:pt x="6135606" y="539121"/>
                  <a:pt x="6135985" y="546552"/>
                </a:cubicBezTo>
                <a:cubicBezTo>
                  <a:pt x="6136367" y="554933"/>
                  <a:pt x="6137129" y="563125"/>
                  <a:pt x="6137320" y="571508"/>
                </a:cubicBezTo>
                <a:cubicBezTo>
                  <a:pt x="6137702" y="597037"/>
                  <a:pt x="6137129" y="622564"/>
                  <a:pt x="6138464" y="648092"/>
                </a:cubicBezTo>
                <a:cubicBezTo>
                  <a:pt x="6139225" y="663713"/>
                  <a:pt x="6147035" y="680096"/>
                  <a:pt x="6144177" y="694576"/>
                </a:cubicBezTo>
                <a:cubicBezTo>
                  <a:pt x="6138654" y="724104"/>
                  <a:pt x="6151036" y="753633"/>
                  <a:pt x="6140750" y="783158"/>
                </a:cubicBezTo>
                <a:cubicBezTo>
                  <a:pt x="6137702" y="792306"/>
                  <a:pt x="6145322" y="804877"/>
                  <a:pt x="6145702" y="815929"/>
                </a:cubicBezTo>
                <a:cubicBezTo>
                  <a:pt x="6146654" y="843552"/>
                  <a:pt x="6146464" y="871173"/>
                  <a:pt x="6146274" y="898797"/>
                </a:cubicBezTo>
                <a:cubicBezTo>
                  <a:pt x="6146084" y="923562"/>
                  <a:pt x="6148750" y="949281"/>
                  <a:pt x="6143416" y="973095"/>
                </a:cubicBezTo>
                <a:cubicBezTo>
                  <a:pt x="6137702" y="998052"/>
                  <a:pt x="6138464" y="1020529"/>
                  <a:pt x="6144940" y="1044725"/>
                </a:cubicBezTo>
                <a:cubicBezTo>
                  <a:pt x="6149322" y="1061298"/>
                  <a:pt x="6149894" y="1078826"/>
                  <a:pt x="6151226" y="1095972"/>
                </a:cubicBezTo>
                <a:cubicBezTo>
                  <a:pt x="6152750" y="1114449"/>
                  <a:pt x="6148750" y="1134834"/>
                  <a:pt x="6155037" y="1151600"/>
                </a:cubicBezTo>
                <a:cubicBezTo>
                  <a:pt x="6173706" y="1201512"/>
                  <a:pt x="6177706" y="1252757"/>
                  <a:pt x="6177706" y="1304955"/>
                </a:cubicBezTo>
                <a:cubicBezTo>
                  <a:pt x="6177706" y="1314483"/>
                  <a:pt x="6175041" y="1324198"/>
                  <a:pt x="6172183" y="1333341"/>
                </a:cubicBezTo>
                <a:cubicBezTo>
                  <a:pt x="6155037" y="1386684"/>
                  <a:pt x="6156560" y="1440216"/>
                  <a:pt x="6167039" y="1494509"/>
                </a:cubicBezTo>
                <a:cubicBezTo>
                  <a:pt x="6169325" y="1505751"/>
                  <a:pt x="6169706" y="1518324"/>
                  <a:pt x="6167421" y="1529563"/>
                </a:cubicBezTo>
                <a:cubicBezTo>
                  <a:pt x="6160752" y="1561189"/>
                  <a:pt x="6149702" y="1591859"/>
                  <a:pt x="6144940" y="1623675"/>
                </a:cubicBezTo>
                <a:cubicBezTo>
                  <a:pt x="6137129" y="1676253"/>
                  <a:pt x="6163417" y="1721785"/>
                  <a:pt x="6180565" y="1768838"/>
                </a:cubicBezTo>
                <a:cubicBezTo>
                  <a:pt x="6196758" y="1813610"/>
                  <a:pt x="6233335" y="1851709"/>
                  <a:pt x="6225142" y="1904673"/>
                </a:cubicBezTo>
                <a:cubicBezTo>
                  <a:pt x="6224381" y="1910004"/>
                  <a:pt x="6229524" y="1915912"/>
                  <a:pt x="6230858" y="1921817"/>
                </a:cubicBezTo>
                <a:cubicBezTo>
                  <a:pt x="6234479" y="1938009"/>
                  <a:pt x="6238857" y="1954202"/>
                  <a:pt x="6240574" y="1970586"/>
                </a:cubicBezTo>
                <a:cubicBezTo>
                  <a:pt x="6242861" y="1990589"/>
                  <a:pt x="6242100" y="2010974"/>
                  <a:pt x="6244004" y="2030977"/>
                </a:cubicBezTo>
                <a:cubicBezTo>
                  <a:pt x="6245147" y="2043835"/>
                  <a:pt x="6247242" y="2056600"/>
                  <a:pt x="6249052" y="2069340"/>
                </a:cubicBezTo>
                <a:lnTo>
                  <a:pt x="6249303" y="2072225"/>
                </a:lnTo>
                <a:lnTo>
                  <a:pt x="6249303" y="2131532"/>
                </a:lnTo>
                <a:lnTo>
                  <a:pt x="6248432" y="2138304"/>
                </a:lnTo>
                <a:cubicBezTo>
                  <a:pt x="6246241" y="2148519"/>
                  <a:pt x="6243623" y="2158712"/>
                  <a:pt x="6241908" y="2168903"/>
                </a:cubicBezTo>
                <a:cubicBezTo>
                  <a:pt x="6237145" y="2197670"/>
                  <a:pt x="6238479" y="2229296"/>
                  <a:pt x="6226286" y="2254633"/>
                </a:cubicBezTo>
                <a:cubicBezTo>
                  <a:pt x="6213332" y="2281683"/>
                  <a:pt x="6207426" y="2307402"/>
                  <a:pt x="6211426" y="2335405"/>
                </a:cubicBezTo>
                <a:cubicBezTo>
                  <a:pt x="6212760" y="2344741"/>
                  <a:pt x="6220762" y="2356744"/>
                  <a:pt x="6228952" y="2360933"/>
                </a:cubicBezTo>
                <a:cubicBezTo>
                  <a:pt x="6247241" y="2370270"/>
                  <a:pt x="6250481" y="2383032"/>
                  <a:pt x="6244193" y="2400369"/>
                </a:cubicBezTo>
                <a:cubicBezTo>
                  <a:pt x="6238857" y="2415420"/>
                  <a:pt x="6236192" y="2433897"/>
                  <a:pt x="6225904" y="2444184"/>
                </a:cubicBezTo>
                <a:cubicBezTo>
                  <a:pt x="6196758" y="2473333"/>
                  <a:pt x="6195806" y="2510483"/>
                  <a:pt x="6187996" y="2546678"/>
                </a:cubicBezTo>
                <a:cubicBezTo>
                  <a:pt x="6183231" y="2568774"/>
                  <a:pt x="6183041" y="2589352"/>
                  <a:pt x="6186279" y="2611450"/>
                </a:cubicBezTo>
                <a:cubicBezTo>
                  <a:pt x="6193518" y="2659455"/>
                  <a:pt x="6183231" y="2706131"/>
                  <a:pt x="6170087" y="2752235"/>
                </a:cubicBezTo>
                <a:cubicBezTo>
                  <a:pt x="6161325" y="2782716"/>
                  <a:pt x="6155990" y="2813958"/>
                  <a:pt x="6147035" y="2844248"/>
                </a:cubicBezTo>
                <a:cubicBezTo>
                  <a:pt x="6140177" y="2866918"/>
                  <a:pt x="6131985" y="2889587"/>
                  <a:pt x="6120937" y="2910353"/>
                </a:cubicBezTo>
                <a:cubicBezTo>
                  <a:pt x="6104743" y="2940455"/>
                  <a:pt x="6080358" y="2966742"/>
                  <a:pt x="6086835" y="3005035"/>
                </a:cubicBezTo>
                <a:cubicBezTo>
                  <a:pt x="6092550" y="3038756"/>
                  <a:pt x="6080550" y="3069235"/>
                  <a:pt x="6069119" y="3100099"/>
                </a:cubicBezTo>
                <a:cubicBezTo>
                  <a:pt x="6060737" y="3122770"/>
                  <a:pt x="6052162" y="3145436"/>
                  <a:pt x="6046828" y="3168870"/>
                </a:cubicBezTo>
                <a:cubicBezTo>
                  <a:pt x="6040542" y="3196686"/>
                  <a:pt x="6043210" y="3228119"/>
                  <a:pt x="6031589" y="3252885"/>
                </a:cubicBezTo>
                <a:cubicBezTo>
                  <a:pt x="6019396" y="3278795"/>
                  <a:pt x="6027588" y="3300319"/>
                  <a:pt x="6031017" y="3323372"/>
                </a:cubicBezTo>
                <a:cubicBezTo>
                  <a:pt x="6036353" y="3360139"/>
                  <a:pt x="6046258" y="3396719"/>
                  <a:pt x="6033685" y="3433866"/>
                </a:cubicBezTo>
                <a:cubicBezTo>
                  <a:pt x="6018444" y="3479015"/>
                  <a:pt x="6002060" y="3523785"/>
                  <a:pt x="5987583" y="3569124"/>
                </a:cubicBezTo>
                <a:cubicBezTo>
                  <a:pt x="5982056" y="3586653"/>
                  <a:pt x="5979770" y="3605509"/>
                  <a:pt x="5977295" y="3623799"/>
                </a:cubicBezTo>
                <a:cubicBezTo>
                  <a:pt x="5975197" y="3641134"/>
                  <a:pt x="5980533" y="3661899"/>
                  <a:pt x="5972533" y="3675238"/>
                </a:cubicBezTo>
                <a:cubicBezTo>
                  <a:pt x="5951958" y="3709529"/>
                  <a:pt x="5941860" y="3744770"/>
                  <a:pt x="5941860" y="3784397"/>
                </a:cubicBezTo>
                <a:cubicBezTo>
                  <a:pt x="5941860" y="3799258"/>
                  <a:pt x="5933287" y="3813737"/>
                  <a:pt x="5931762" y="3828785"/>
                </a:cubicBezTo>
                <a:cubicBezTo>
                  <a:pt x="5929858" y="3849362"/>
                  <a:pt x="5924714" y="3872985"/>
                  <a:pt x="5931955" y="3890891"/>
                </a:cubicBezTo>
                <a:cubicBezTo>
                  <a:pt x="5949100" y="3932993"/>
                  <a:pt x="5934810" y="3967091"/>
                  <a:pt x="5917857" y="4003861"/>
                </a:cubicBezTo>
                <a:cubicBezTo>
                  <a:pt x="5901092" y="4040058"/>
                  <a:pt x="5887757" y="4078159"/>
                  <a:pt x="5876707" y="4116641"/>
                </a:cubicBezTo>
                <a:cubicBezTo>
                  <a:pt x="5872706" y="4131119"/>
                  <a:pt x="5879375" y="4148453"/>
                  <a:pt x="5880708" y="4164458"/>
                </a:cubicBezTo>
                <a:cubicBezTo>
                  <a:pt x="5881089" y="4170174"/>
                  <a:pt x="5881661" y="4176461"/>
                  <a:pt x="5879756" y="4181603"/>
                </a:cubicBezTo>
                <a:cubicBezTo>
                  <a:pt x="5861466" y="4231324"/>
                  <a:pt x="5847560" y="4281810"/>
                  <a:pt x="5857085" y="4335722"/>
                </a:cubicBezTo>
                <a:cubicBezTo>
                  <a:pt x="5858038" y="4340674"/>
                  <a:pt x="5855942" y="4346201"/>
                  <a:pt x="5854608" y="4351154"/>
                </a:cubicBezTo>
                <a:cubicBezTo>
                  <a:pt x="5847751" y="4375349"/>
                  <a:pt x="5836892" y="4398972"/>
                  <a:pt x="5834415" y="4423545"/>
                </a:cubicBezTo>
                <a:cubicBezTo>
                  <a:pt x="5828319" y="4484127"/>
                  <a:pt x="5825841" y="4545086"/>
                  <a:pt x="5821841" y="4606053"/>
                </a:cubicBezTo>
                <a:cubicBezTo>
                  <a:pt x="5821653" y="4609863"/>
                  <a:pt x="5821653" y="4613864"/>
                  <a:pt x="5820317" y="4617291"/>
                </a:cubicBezTo>
                <a:cubicBezTo>
                  <a:pt x="5812125" y="4639772"/>
                  <a:pt x="5814794" y="4659393"/>
                  <a:pt x="5830414" y="4678445"/>
                </a:cubicBezTo>
                <a:cubicBezTo>
                  <a:pt x="5837273" y="4686828"/>
                  <a:pt x="5840892" y="4698258"/>
                  <a:pt x="5844703" y="4708734"/>
                </a:cubicBezTo>
                <a:cubicBezTo>
                  <a:pt x="5850418" y="4724167"/>
                  <a:pt x="5855942" y="4739978"/>
                  <a:pt x="5859562" y="4755980"/>
                </a:cubicBezTo>
                <a:cubicBezTo>
                  <a:pt x="5862991" y="4771793"/>
                  <a:pt x="5867753" y="4788747"/>
                  <a:pt x="5865088" y="4803988"/>
                </a:cubicBezTo>
                <a:cubicBezTo>
                  <a:pt x="5860326" y="4831420"/>
                  <a:pt x="5849657" y="4857522"/>
                  <a:pt x="5842606" y="4884572"/>
                </a:cubicBezTo>
                <a:cubicBezTo>
                  <a:pt x="5840129" y="4893907"/>
                  <a:pt x="5840512" y="4904195"/>
                  <a:pt x="5840321" y="4913909"/>
                </a:cubicBezTo>
                <a:cubicBezTo>
                  <a:pt x="5839750" y="4936201"/>
                  <a:pt x="5845274" y="4959061"/>
                  <a:pt x="5829462" y="4979253"/>
                </a:cubicBezTo>
                <a:cubicBezTo>
                  <a:pt x="5814602" y="4997922"/>
                  <a:pt x="5818983" y="5016785"/>
                  <a:pt x="5830223" y="5036405"/>
                </a:cubicBezTo>
                <a:cubicBezTo>
                  <a:pt x="5838225" y="5050504"/>
                  <a:pt x="5844513" y="5066505"/>
                  <a:pt x="5847560" y="5082317"/>
                </a:cubicBezTo>
                <a:cubicBezTo>
                  <a:pt x="5851752" y="5104036"/>
                  <a:pt x="5853466" y="5125562"/>
                  <a:pt x="5850988" y="5148995"/>
                </a:cubicBezTo>
                <a:cubicBezTo>
                  <a:pt x="5849275" y="5165570"/>
                  <a:pt x="5848512" y="5179097"/>
                  <a:pt x="5838416" y="5192051"/>
                </a:cubicBezTo>
                <a:cubicBezTo>
                  <a:pt x="5836892" y="5194145"/>
                  <a:pt x="5836510" y="5197955"/>
                  <a:pt x="5836703" y="5200813"/>
                </a:cubicBezTo>
                <a:cubicBezTo>
                  <a:pt x="5839941" y="5238343"/>
                  <a:pt x="5838225" y="5275491"/>
                  <a:pt x="5835937" y="5313403"/>
                </a:cubicBezTo>
                <a:cubicBezTo>
                  <a:pt x="5832892" y="5361598"/>
                  <a:pt x="5841844" y="5412276"/>
                  <a:pt x="5873849" y="5453995"/>
                </a:cubicBezTo>
                <a:cubicBezTo>
                  <a:pt x="5878613" y="5460092"/>
                  <a:pt x="5880708" y="5469236"/>
                  <a:pt x="5881852" y="5477239"/>
                </a:cubicBezTo>
                <a:cubicBezTo>
                  <a:pt x="5886804" y="5514957"/>
                  <a:pt x="5890233" y="5552869"/>
                  <a:pt x="5895758" y="5590590"/>
                </a:cubicBezTo>
                <a:cubicBezTo>
                  <a:pt x="5898806" y="5611164"/>
                  <a:pt x="5901474" y="5632691"/>
                  <a:pt x="5909856" y="5651360"/>
                </a:cubicBezTo>
                <a:cubicBezTo>
                  <a:pt x="5918047" y="5669647"/>
                  <a:pt x="5927762" y="5684320"/>
                  <a:pt x="5910618" y="5695178"/>
                </a:cubicBezTo>
                <a:cubicBezTo>
                  <a:pt x="5919762" y="5714607"/>
                  <a:pt x="5927383" y="5731564"/>
                  <a:pt x="5935573" y="5748136"/>
                </a:cubicBezTo>
                <a:cubicBezTo>
                  <a:pt x="5938620" y="5754234"/>
                  <a:pt x="5943575" y="5759378"/>
                  <a:pt x="5946433" y="5765474"/>
                </a:cubicBezTo>
                <a:cubicBezTo>
                  <a:pt x="5949481" y="5771953"/>
                  <a:pt x="5951385" y="5779191"/>
                  <a:pt x="5952911" y="5786239"/>
                </a:cubicBezTo>
                <a:cubicBezTo>
                  <a:pt x="5959768" y="5817674"/>
                  <a:pt x="5966054" y="5849107"/>
                  <a:pt x="5973485" y="5880348"/>
                </a:cubicBezTo>
                <a:cubicBezTo>
                  <a:pt x="5975008" y="5886447"/>
                  <a:pt x="5981104" y="5891590"/>
                  <a:pt x="5985103" y="5897114"/>
                </a:cubicBezTo>
                <a:cubicBezTo>
                  <a:pt x="5987772" y="5900735"/>
                  <a:pt x="5991773" y="5904353"/>
                  <a:pt x="5992345" y="5908355"/>
                </a:cubicBezTo>
                <a:cubicBezTo>
                  <a:pt x="5996917" y="5938836"/>
                  <a:pt x="6002252" y="5969124"/>
                  <a:pt x="6004537" y="5999796"/>
                </a:cubicBezTo>
                <a:cubicBezTo>
                  <a:pt x="6006440" y="6025515"/>
                  <a:pt x="6005871" y="6050282"/>
                  <a:pt x="6039018" y="6056948"/>
                </a:cubicBezTo>
                <a:cubicBezTo>
                  <a:pt x="6044734" y="6058092"/>
                  <a:pt x="6050831" y="6066284"/>
                  <a:pt x="6053687" y="6072569"/>
                </a:cubicBezTo>
                <a:cubicBezTo>
                  <a:pt x="6061879" y="6090477"/>
                  <a:pt x="6067404" y="6109530"/>
                  <a:pt x="6075785" y="6127247"/>
                </a:cubicBezTo>
                <a:cubicBezTo>
                  <a:pt x="6103790" y="6185351"/>
                  <a:pt x="6121508" y="6246121"/>
                  <a:pt x="6118269" y="6311084"/>
                </a:cubicBezTo>
                <a:cubicBezTo>
                  <a:pt x="6117317" y="6331277"/>
                  <a:pt x="6107028" y="6350899"/>
                  <a:pt x="6103217" y="6363664"/>
                </a:cubicBezTo>
                <a:cubicBezTo>
                  <a:pt x="6118269" y="6400429"/>
                  <a:pt x="6132747" y="6431292"/>
                  <a:pt x="6143606" y="6463490"/>
                </a:cubicBezTo>
                <a:cubicBezTo>
                  <a:pt x="6153322" y="6491874"/>
                  <a:pt x="6159418" y="6521593"/>
                  <a:pt x="6166466" y="6550742"/>
                </a:cubicBezTo>
                <a:cubicBezTo>
                  <a:pt x="6169135" y="6561411"/>
                  <a:pt x="6170658" y="6572269"/>
                  <a:pt x="6171993" y="6583128"/>
                </a:cubicBezTo>
                <a:cubicBezTo>
                  <a:pt x="6176183" y="6617036"/>
                  <a:pt x="6166086" y="6652472"/>
                  <a:pt x="6182089" y="6685617"/>
                </a:cubicBezTo>
                <a:cubicBezTo>
                  <a:pt x="6190471" y="6702955"/>
                  <a:pt x="6200567" y="6720103"/>
                  <a:pt x="6204949" y="6738388"/>
                </a:cubicBezTo>
                <a:cubicBezTo>
                  <a:pt x="6209712" y="6758011"/>
                  <a:pt x="6217142" y="6777207"/>
                  <a:pt x="6222453" y="6796804"/>
                </a:cubicBezTo>
                <a:lnTo>
                  <a:pt x="6227224" y="6857457"/>
                </a:lnTo>
                <a:lnTo>
                  <a:pt x="6099985" y="6857457"/>
                </a:lnTo>
                <a:lnTo>
                  <a:pt x="6099985" y="6857998"/>
                </a:lnTo>
                <a:lnTo>
                  <a:pt x="0" y="6857998"/>
                </a:lnTo>
                <a:close/>
              </a:path>
            </a:pathLst>
          </a:custGeom>
          <a:noFill/>
          <a:effectLst>
            <a:outerShdw blurRad="381000" dist="152400" algn="tl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5" name="Freeform: Shape 6164">
            <a:extLst>
              <a:ext uri="{FF2B5EF4-FFF2-40B4-BE49-F238E27FC236}">
                <a16:creationId xmlns:a16="http://schemas.microsoft.com/office/drawing/2014/main" id="{B01367A3-F670-4BD9-9972-F7E97FC22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4000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67" name="Freeform: Shape 6166">
            <a:extLst>
              <a:ext uri="{FF2B5EF4-FFF2-40B4-BE49-F238E27FC236}">
                <a16:creationId xmlns:a16="http://schemas.microsoft.com/office/drawing/2014/main" id="{38C3DB02-606C-40EC-8381-7A29A1ADF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399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750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Pred 250 rokmi sa narodil Napoleon Bonaparte">
            <a:extLst>
              <a:ext uri="{FF2B5EF4-FFF2-40B4-BE49-F238E27FC236}">
                <a16:creationId xmlns:a16="http://schemas.microsoft.com/office/drawing/2014/main" id="{909C1E0B-84D6-CABA-2FCE-2441335992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98" t="6710" b="2382"/>
          <a:stretch/>
        </p:blipFill>
        <p:spPr bwMode="auto">
          <a:xfrm>
            <a:off x="-2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7" name="Rectangle 7176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B0AB5164-6EBA-F7C6-AEFD-7DF9FB7E0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b="1">
                <a:effectLst/>
              </a:rPr>
              <a:t>Vo veku 16 rokov sa Napoleon stal dôstojníkom francúzskej armády.</a:t>
            </a:r>
            <a:br>
              <a:rPr lang="en-US" sz="3700">
                <a:effectLst/>
              </a:rPr>
            </a:br>
            <a:endParaRPr lang="en-US" sz="3700"/>
          </a:p>
        </p:txBody>
      </p: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181" name="Rectangle 718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08766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B4882D-CD86-E5E0-CBD0-315E78BA1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242704" cy="385983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2400" b="1" dirty="0">
                <a:effectLst/>
              </a:rPr>
              <a:t>Napoleon </a:t>
            </a:r>
            <a:r>
              <a:rPr lang="en-US" sz="2400" b="1" dirty="0" err="1">
                <a:effectLst/>
              </a:rPr>
              <a:t>driemal</a:t>
            </a:r>
            <a:r>
              <a:rPr lang="en-US" sz="2400" b="1" dirty="0">
                <a:effectLst/>
              </a:rPr>
              <a:t> pred </a:t>
            </a:r>
            <a:r>
              <a:rPr lang="en-US" sz="2400" b="1" dirty="0" err="1">
                <a:effectLst/>
              </a:rPr>
              <a:t>šarvátkami</a:t>
            </a:r>
            <a:r>
              <a:rPr lang="en-US" sz="2400" b="1" dirty="0">
                <a:effectLst/>
              </a:rPr>
              <a:t>, </a:t>
            </a:r>
            <a:r>
              <a:rPr lang="en-US" sz="2400" b="1" dirty="0" err="1">
                <a:effectLst/>
              </a:rPr>
              <a:t>hlasno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ako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dieťa</a:t>
            </a:r>
            <a:r>
              <a:rPr lang="en-US" sz="2400" b="1" dirty="0">
                <a:effectLst/>
              </a:rPr>
              <a:t> v </a:t>
            </a:r>
            <a:r>
              <a:rPr lang="en-US" sz="2400" b="1" dirty="0" err="1">
                <a:effectLst/>
              </a:rPr>
              <a:t>kolíske</a:t>
            </a:r>
            <a:r>
              <a:rPr lang="en-US" sz="2400" b="1" dirty="0">
                <a:effectLst/>
              </a:rPr>
              <a:t>. </a:t>
            </a:r>
            <a:r>
              <a:rPr lang="en-US" sz="2400" b="1" dirty="0" err="1">
                <a:effectLst/>
              </a:rPr>
              <a:t>Hovorí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sa</a:t>
            </a:r>
            <a:r>
              <a:rPr lang="en-US" sz="2400" b="1" dirty="0">
                <a:effectLst/>
              </a:rPr>
              <a:t>, </a:t>
            </a:r>
            <a:r>
              <a:rPr lang="en-US" sz="2400" b="1" dirty="0" err="1">
                <a:effectLst/>
              </a:rPr>
              <a:t>že</a:t>
            </a:r>
            <a:r>
              <a:rPr lang="en-US" sz="2400" b="1" dirty="0">
                <a:effectLst/>
              </a:rPr>
              <a:t> pred </a:t>
            </a:r>
            <a:r>
              <a:rPr lang="en-US" sz="2400" b="1" dirty="0" err="1">
                <a:effectLst/>
              </a:rPr>
              <a:t>triumfom</a:t>
            </a:r>
            <a:r>
              <a:rPr lang="en-US" sz="2400" b="1" dirty="0">
                <a:effectLst/>
              </a:rPr>
              <a:t> v </a:t>
            </a:r>
            <a:r>
              <a:rPr lang="en-US" sz="2400" b="1" dirty="0" err="1">
                <a:effectLst/>
              </a:rPr>
              <a:t>bitke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pri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Slavkove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tvrdo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spal</a:t>
            </a:r>
            <a:r>
              <a:rPr lang="en-US" sz="2400" b="1" dirty="0">
                <a:effectLst/>
              </a:rPr>
              <a:t> a </a:t>
            </a:r>
            <a:r>
              <a:rPr lang="en-US" sz="2400" b="1" dirty="0" err="1">
                <a:effectLst/>
              </a:rPr>
              <a:t>ledva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sa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zobudil</a:t>
            </a:r>
            <a:r>
              <a:rPr lang="en-US" sz="2400" b="1" dirty="0">
                <a:effectLst/>
              </a:rPr>
              <a:t>. </a:t>
            </a:r>
            <a:r>
              <a:rPr lang="en-US" sz="2400" b="1" dirty="0" err="1">
                <a:effectLst/>
              </a:rPr>
              <a:t>Aj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počas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bitky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pri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Wagrame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si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vo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veľmi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rozhodujúcom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momente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na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dvadsať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minút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zdriemol</a:t>
            </a:r>
            <a:r>
              <a:rPr lang="en-US" sz="2400" b="1" dirty="0">
                <a:effectLst/>
              </a:rPr>
              <a:t> a po </a:t>
            </a:r>
            <a:r>
              <a:rPr lang="en-US" sz="2400" b="1" dirty="0" err="1">
                <a:effectLst/>
              </a:rPr>
              <a:t>prebudení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pokračoval</a:t>
            </a:r>
            <a:r>
              <a:rPr lang="en-US" sz="2400" b="1" dirty="0">
                <a:effectLst/>
              </a:rPr>
              <a:t> v </a:t>
            </a:r>
            <a:r>
              <a:rPr lang="en-US" sz="2400" b="1" dirty="0" err="1">
                <a:effectLst/>
              </a:rPr>
              <a:t>rozkazovaní</a:t>
            </a:r>
            <a:r>
              <a:rPr lang="en-US" sz="2400" b="1" dirty="0">
                <a:effectLst/>
              </a:rPr>
              <a:t>, </a:t>
            </a:r>
            <a:r>
              <a:rPr lang="en-US" sz="2400" b="1" dirty="0" err="1">
                <a:effectLst/>
              </a:rPr>
              <a:t>akoby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sa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nič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nestalo</a:t>
            </a:r>
            <a:r>
              <a:rPr lang="en-US" sz="2400" b="1" dirty="0">
                <a:effectLst/>
              </a:rPr>
              <a:t>.</a:t>
            </a:r>
            <a:br>
              <a:rPr lang="en-US" sz="2400" b="1" dirty="0">
                <a:effectLst/>
              </a:rPr>
            </a:br>
            <a:endParaRPr lang="en-US" sz="2400" b="1" dirty="0"/>
          </a:p>
        </p:txBody>
      </p:sp>
      <p:sp>
        <p:nvSpPr>
          <p:cNvPr id="8199" name="Freeform: Shape 819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194" name="Picture 2" descr="Bitka pri Wagrame">
            <a:extLst>
              <a:ext uri="{FF2B5EF4-FFF2-40B4-BE49-F238E27FC236}">
                <a16:creationId xmlns:a16="http://schemas.microsoft.com/office/drawing/2014/main" id="{368ED552-6134-AC1F-AEB3-0CD16B80A16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1" r="22514" b="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6696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9222">
            <a:extLst>
              <a:ext uri="{FF2B5EF4-FFF2-40B4-BE49-F238E27FC236}">
                <a16:creationId xmlns:a16="http://schemas.microsoft.com/office/drawing/2014/main" id="{2E614F1C-2D93-42D0-B229-768199449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403089" y="0"/>
            <a:ext cx="478891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803A240-ADB8-BFCA-B189-3CBE41B8E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735" y="640081"/>
            <a:ext cx="3377183" cy="370889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100" b="1" dirty="0">
                <a:solidFill>
                  <a:schemeClr val="bg1"/>
                </a:solidFill>
                <a:effectLst/>
              </a:rPr>
              <a:t>Napoleon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bol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mužom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mnohých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talentov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. Bol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nielen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geniálnym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vojenským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vodcom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,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štátnikom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,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právnikom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a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reformátorom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, ale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aj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spisovateľom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–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napísal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román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Clisson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et Eugenie.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Vyšlo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až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v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roku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2008. Napoleon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napísal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romantický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román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vo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veku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iba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 26 </a:t>
            </a:r>
            <a:r>
              <a:rPr lang="en-US" sz="2100" b="1" dirty="0" err="1">
                <a:solidFill>
                  <a:schemeClr val="bg1"/>
                </a:solidFill>
                <a:effectLst/>
              </a:rPr>
              <a:t>rokov</a:t>
            </a:r>
            <a:r>
              <a:rPr lang="en-US" sz="2100" b="1" dirty="0">
                <a:solidFill>
                  <a:schemeClr val="bg1"/>
                </a:solidFill>
                <a:effectLst/>
              </a:rPr>
              <a:t>.</a:t>
            </a:r>
            <a:br>
              <a:rPr lang="en-US" sz="2100" b="1" dirty="0">
                <a:solidFill>
                  <a:schemeClr val="bg1"/>
                </a:solidFill>
                <a:effectLst/>
              </a:rPr>
            </a:br>
            <a:endParaRPr lang="en-US" sz="2100" b="1" dirty="0">
              <a:solidFill>
                <a:schemeClr val="bg1"/>
              </a:solidFill>
            </a:endParaRPr>
          </a:p>
        </p:txBody>
      </p:sp>
      <p:pic>
        <p:nvPicPr>
          <p:cNvPr id="9218" name="Picture 2" descr="Clisson and Eugénie by Napoléon Bonaparte">
            <a:extLst>
              <a:ext uri="{FF2B5EF4-FFF2-40B4-BE49-F238E27FC236}">
                <a16:creationId xmlns:a16="http://schemas.microsoft.com/office/drawing/2014/main" id="{57CB3296-3E09-57C1-0000-927ACF8FF2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8982"/>
          <a:stretch/>
        </p:blipFill>
        <p:spPr bwMode="auto">
          <a:xfrm>
            <a:off x="20" y="10"/>
            <a:ext cx="753463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737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7" name="Rectangle 10246">
            <a:extLst>
              <a:ext uri="{FF2B5EF4-FFF2-40B4-BE49-F238E27FC236}">
                <a16:creationId xmlns:a16="http://schemas.microsoft.com/office/drawing/2014/main" id="{16C5FA50-8D52-4617-AF91-5C7B1C835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777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27219FC-9A2C-46A7-9F6B-71DA36CA8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496" y="618681"/>
            <a:ext cx="2613872" cy="47945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300" b="1">
                <a:solidFill>
                  <a:srgbClr val="FFFFFF"/>
                </a:solidFill>
                <a:effectLst/>
              </a:rPr>
              <a:t>Všetky jedlá zjedol rýchlo a v tichosti. Najradšej mal pečené kura s restovanými zemiakmi a cibuľou.</a:t>
            </a:r>
            <a:br>
              <a:rPr lang="en-US" sz="3300" b="1">
                <a:solidFill>
                  <a:srgbClr val="FFFFFF"/>
                </a:solidFill>
                <a:effectLst/>
              </a:rPr>
            </a:br>
            <a:endParaRPr lang="en-US" sz="3300" b="1">
              <a:solidFill>
                <a:srgbClr val="FFFFFF"/>
              </a:solidFill>
            </a:endParaRPr>
          </a:p>
        </p:txBody>
      </p:sp>
      <p:sp>
        <p:nvSpPr>
          <p:cNvPr id="10249" name="Rounded Rectangle 9">
            <a:extLst>
              <a:ext uri="{FF2B5EF4-FFF2-40B4-BE49-F238E27FC236}">
                <a16:creationId xmlns:a16="http://schemas.microsoft.com/office/drawing/2014/main" id="{E223798C-12AD-4B0C-A50C-D676347D67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54" y="484632"/>
            <a:ext cx="8129016" cy="57241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Jednoduché pečené kura so zemiakmi – life in progress">
            <a:extLst>
              <a:ext uri="{FF2B5EF4-FFF2-40B4-BE49-F238E27FC236}">
                <a16:creationId xmlns:a16="http://schemas.microsoft.com/office/drawing/2014/main" id="{8D6C3915-3E60-1027-9731-F9AC998B66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"/>
          <a:stretch/>
        </p:blipFill>
        <p:spPr bwMode="auto">
          <a:xfrm>
            <a:off x="976251" y="942538"/>
            <a:ext cx="7163222" cy="480833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74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3" name="Rectangle 11272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CFECDF5-7ED8-5239-20E9-1B98BF24B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1825" y="1641752"/>
            <a:ext cx="4391024" cy="1323439"/>
          </a:xfrm>
        </p:spPr>
        <p:txBody>
          <a:bodyPr anchor="t">
            <a:normAutofit/>
          </a:bodyPr>
          <a:lstStyle/>
          <a:p>
            <a:r>
              <a:rPr lang="sk-SK" sz="2200" b="1">
                <a:solidFill>
                  <a:schemeClr val="bg1"/>
                </a:solidFill>
                <a:effectLst/>
                <a:latin typeface="Poppins" panose="00000500000000000000" pitchFamily="2" charset="-18"/>
                <a:ea typeface="Times New Roman" panose="02020603050405020304" pitchFamily="18" charset="0"/>
              </a:rPr>
              <a:t>Hovorí sa, že bol workoholik a v noci spal len 3 alebo 4 hodiny.</a:t>
            </a:r>
            <a:br>
              <a:rPr lang="sk-SK" sz="220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sk-SK" sz="2200">
              <a:solidFill>
                <a:schemeClr val="bg1"/>
              </a:solidFill>
            </a:endParaRPr>
          </a:p>
        </p:txBody>
      </p:sp>
      <p:pic>
        <p:nvPicPr>
          <p:cNvPr id="11266" name="Picture 2" descr="How Napoleon came to be RESPECTED in Russia - Russia Beyond">
            <a:extLst>
              <a:ext uri="{FF2B5EF4-FFF2-40B4-BE49-F238E27FC236}">
                <a16:creationId xmlns:a16="http://schemas.microsoft.com/office/drawing/2014/main" id="{60794607-D74C-73A6-7BAA-F571D3D7CB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88" r="24066"/>
          <a:stretch/>
        </p:blipFill>
        <p:spPr bwMode="auto"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noFill/>
          <a:effectLst>
            <a:outerShdw blurRad="381000" dist="152400" algn="tl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275" name="Group 11274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11276" name="Freeform: Shape 11275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277" name="Freeform: Shape 11276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1270" name="Content Placeholder 11269">
            <a:extLst>
              <a:ext uri="{FF2B5EF4-FFF2-40B4-BE49-F238E27FC236}">
                <a16:creationId xmlns:a16="http://schemas.microsoft.com/office/drawing/2014/main" id="{5AF38EFB-2826-DE98-F64D-6083B1C9F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826" y="3146400"/>
            <a:ext cx="4391024" cy="2682000"/>
          </a:xfrm>
        </p:spPr>
        <p:txBody>
          <a:bodyPr>
            <a:normAutofit/>
          </a:bodyPr>
          <a:lstStyle/>
          <a:p>
            <a:endParaRPr lang="en-US" sz="240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264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12294">
            <a:extLst>
              <a:ext uri="{FF2B5EF4-FFF2-40B4-BE49-F238E27FC236}">
                <a16:creationId xmlns:a16="http://schemas.microsoft.com/office/drawing/2014/main" id="{2E614F1C-2D93-42D0-B229-768199449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403089" y="0"/>
            <a:ext cx="478891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94C385B-1951-7D49-31E5-9E89F1E58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735" y="640081"/>
            <a:ext cx="3377183" cy="370889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b="1">
                <a:solidFill>
                  <a:schemeClr val="bg1"/>
                </a:solidFill>
                <a:effectLst/>
              </a:rPr>
              <a:t>Spojené štáty musia poďakovať Napoleonovi za Louisianu. Napoleon súrne potreboval peniaze, a tak ich predal za 7 dolárov za km².</a:t>
            </a:r>
            <a:br>
              <a:rPr lang="en-US" sz="2800" b="1">
                <a:solidFill>
                  <a:schemeClr val="bg1"/>
                </a:solidFill>
                <a:effectLst/>
              </a:rPr>
            </a:br>
            <a:endParaRPr lang="en-US" sz="2800" b="1">
              <a:solidFill>
                <a:schemeClr val="bg1"/>
              </a:solidFill>
            </a:endParaRPr>
          </a:p>
        </p:txBody>
      </p:sp>
      <p:pic>
        <p:nvPicPr>
          <p:cNvPr id="12290" name="Picture 2" descr="Louisiana Purchase - Definition, Facts &amp; Importance - HISTORY">
            <a:extLst>
              <a:ext uri="{FF2B5EF4-FFF2-40B4-BE49-F238E27FC236}">
                <a16:creationId xmlns:a16="http://schemas.microsoft.com/office/drawing/2014/main" id="{61AD2628-3396-D4FF-B5D8-1FE2ED18010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6" r="2" b="5967"/>
          <a:stretch/>
        </p:blipFill>
        <p:spPr bwMode="auto">
          <a:xfrm>
            <a:off x="20" y="10"/>
            <a:ext cx="753463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407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31" name="Rectangle 13325">
            <a:extLst>
              <a:ext uri="{FF2B5EF4-FFF2-40B4-BE49-F238E27FC236}">
                <a16:creationId xmlns:a16="http://schemas.microsoft.com/office/drawing/2014/main" id="{325166D1-1B21-4128-AC42-61745528E4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B89BC04-0B00-65DF-EB82-0C29E3BCE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1301" y="619126"/>
            <a:ext cx="4781549" cy="211746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2400" b="1" dirty="0" err="1">
                <a:solidFill>
                  <a:schemeClr val="bg1"/>
                </a:solidFill>
                <a:effectLst/>
              </a:rPr>
              <a:t>Napoleonova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rodina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bola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viac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talianska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ako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francúzska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. Vo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veku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9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rokov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Napoleon,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prezývaný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Nabulio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navštevoval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školu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vo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Francúzsku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,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kde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sa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naučil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plynule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hovoriť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po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francúzsky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, no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nikdy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nestratil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svoj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korzický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prízvuk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.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Spolužiaci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sa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mu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zrejme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ffectLst/>
              </a:rPr>
              <a:t>smiali</a:t>
            </a:r>
            <a:r>
              <a:rPr lang="en-US" sz="2400" b="1" dirty="0">
                <a:solidFill>
                  <a:schemeClr val="bg1"/>
                </a:solidFill>
                <a:effectLst/>
              </a:rPr>
              <a:t>.</a:t>
            </a:r>
            <a:br>
              <a:rPr lang="en-US" sz="2400" b="1" dirty="0">
                <a:solidFill>
                  <a:schemeClr val="bg1"/>
                </a:solidFill>
                <a:effectLst/>
              </a:rPr>
            </a:b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13314" name="Picture 2" descr="Taliansko, zaujímavosti o krajine, kde vládne pizza, víno a futbal">
            <a:extLst>
              <a:ext uri="{FF2B5EF4-FFF2-40B4-BE49-F238E27FC236}">
                <a16:creationId xmlns:a16="http://schemas.microsoft.com/office/drawing/2014/main" id="{A5ADE201-3A12-5BD6-EF23-B58D535AF6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" r="6562"/>
          <a:stretch/>
        </p:blipFill>
        <p:spPr bwMode="auto">
          <a:xfrm>
            <a:off x="20" y="2"/>
            <a:ext cx="6186992" cy="6857998"/>
          </a:xfrm>
          <a:custGeom>
            <a:avLst/>
            <a:gdLst/>
            <a:ahLst/>
            <a:cxnLst/>
            <a:rect l="l" t="t" r="r" b="b"/>
            <a:pathLst>
              <a:path w="6187012" h="6857998">
                <a:moveTo>
                  <a:pt x="5434855" y="6118149"/>
                </a:moveTo>
                <a:cubicBezTo>
                  <a:pt x="5441404" y="6124102"/>
                  <a:pt x="5449025" y="6129341"/>
                  <a:pt x="5456075" y="6133723"/>
                </a:cubicBezTo>
                <a:cubicBezTo>
                  <a:pt x="5463218" y="6138152"/>
                  <a:pt x="5468564" y="6143474"/>
                  <a:pt x="5472234" y="6149380"/>
                </a:cubicBezTo>
                <a:lnTo>
                  <a:pt x="5477710" y="6166562"/>
                </a:lnTo>
                <a:lnTo>
                  <a:pt x="5472234" y="6149379"/>
                </a:lnTo>
                <a:cubicBezTo>
                  <a:pt x="5468564" y="6143474"/>
                  <a:pt x="5463218" y="6138152"/>
                  <a:pt x="5456075" y="6133722"/>
                </a:cubicBezTo>
                <a:cubicBezTo>
                  <a:pt x="5449025" y="6129341"/>
                  <a:pt x="5441404" y="6124102"/>
                  <a:pt x="5434855" y="6118149"/>
                </a:cubicBezTo>
                <a:close/>
                <a:moveTo>
                  <a:pt x="5343013" y="4941372"/>
                </a:moveTo>
                <a:lnTo>
                  <a:pt x="5346342" y="4950869"/>
                </a:lnTo>
                <a:lnTo>
                  <a:pt x="5356027" y="4991382"/>
                </a:lnTo>
                <a:lnTo>
                  <a:pt x="5346342" y="4950868"/>
                </a:lnTo>
                <a:close/>
                <a:moveTo>
                  <a:pt x="5346951" y="4749807"/>
                </a:moveTo>
                <a:cubicBezTo>
                  <a:pt x="5334815" y="4762826"/>
                  <a:pt x="5333958" y="4781365"/>
                  <a:pt x="5332244" y="4799797"/>
                </a:cubicBezTo>
                <a:cubicBezTo>
                  <a:pt x="5333958" y="4781365"/>
                  <a:pt x="5334815" y="4762827"/>
                  <a:pt x="5346951" y="4749807"/>
                </a:cubicBezTo>
                <a:close/>
                <a:moveTo>
                  <a:pt x="5364750" y="4543185"/>
                </a:moveTo>
                <a:cubicBezTo>
                  <a:pt x="5365727" y="4548281"/>
                  <a:pt x="5367775" y="4553662"/>
                  <a:pt x="5370156" y="4557092"/>
                </a:cubicBezTo>
                <a:cubicBezTo>
                  <a:pt x="5381776" y="4573618"/>
                  <a:pt x="5390563" y="4588275"/>
                  <a:pt x="5396519" y="4602021"/>
                </a:cubicBezTo>
                <a:cubicBezTo>
                  <a:pt x="5390563" y="4588275"/>
                  <a:pt x="5381776" y="4573618"/>
                  <a:pt x="5370156" y="4557091"/>
                </a:cubicBezTo>
                <a:close/>
                <a:moveTo>
                  <a:pt x="5830968" y="2819253"/>
                </a:moveTo>
                <a:lnTo>
                  <a:pt x="5842611" y="2827484"/>
                </a:lnTo>
                <a:lnTo>
                  <a:pt x="5842613" y="2827486"/>
                </a:lnTo>
                <a:lnTo>
                  <a:pt x="5871116" y="2861156"/>
                </a:lnTo>
                <a:lnTo>
                  <a:pt x="5861462" y="2842392"/>
                </a:lnTo>
                <a:lnTo>
                  <a:pt x="5842613" y="2827486"/>
                </a:lnTo>
                <a:lnTo>
                  <a:pt x="5842611" y="2827483"/>
                </a:lnTo>
                <a:close/>
                <a:moveTo>
                  <a:pt x="5761313" y="1974015"/>
                </a:moveTo>
                <a:lnTo>
                  <a:pt x="5754799" y="1999763"/>
                </a:lnTo>
                <a:cubicBezTo>
                  <a:pt x="5750990" y="2008056"/>
                  <a:pt x="5745310" y="2016020"/>
                  <a:pt x="5737071" y="2023547"/>
                </a:cubicBezTo>
                <a:cubicBezTo>
                  <a:pt x="5753550" y="2008497"/>
                  <a:pt x="5759789" y="1991685"/>
                  <a:pt x="5761313" y="1974015"/>
                </a:cubicBezTo>
                <a:close/>
                <a:moveTo>
                  <a:pt x="5744119" y="1768838"/>
                </a:moveTo>
                <a:cubicBezTo>
                  <a:pt x="5739738" y="1774411"/>
                  <a:pt x="5736975" y="1779948"/>
                  <a:pt x="5735518" y="1785412"/>
                </a:cubicBezTo>
                <a:lnTo>
                  <a:pt x="5734738" y="1801558"/>
                </a:lnTo>
                <a:cubicBezTo>
                  <a:pt x="5733070" y="1790986"/>
                  <a:pt x="5735356" y="1779981"/>
                  <a:pt x="5744119" y="1768838"/>
                </a:cubicBezTo>
                <a:close/>
                <a:moveTo>
                  <a:pt x="5853708" y="520953"/>
                </a:moveTo>
                <a:lnTo>
                  <a:pt x="5846981" y="549926"/>
                </a:lnTo>
                <a:lnTo>
                  <a:pt x="5840726" y="566616"/>
                </a:lnTo>
                <a:lnTo>
                  <a:pt x="5834776" y="581804"/>
                </a:lnTo>
                <a:lnTo>
                  <a:pt x="5834358" y="583595"/>
                </a:lnTo>
                <a:lnTo>
                  <a:pt x="5832183" y="589388"/>
                </a:lnTo>
                <a:cubicBezTo>
                  <a:pt x="5829783" y="597005"/>
                  <a:pt x="5828025" y="604728"/>
                  <a:pt x="5827560" y="612658"/>
                </a:cubicBezTo>
                <a:lnTo>
                  <a:pt x="5834358" y="583595"/>
                </a:lnTo>
                <a:lnTo>
                  <a:pt x="5840674" y="566754"/>
                </a:lnTo>
                <a:lnTo>
                  <a:pt x="5840726" y="566616"/>
                </a:lnTo>
                <a:lnTo>
                  <a:pt x="5846564" y="551717"/>
                </a:lnTo>
                <a:lnTo>
                  <a:pt x="5846981" y="549926"/>
                </a:lnTo>
                <a:lnTo>
                  <a:pt x="5849145" y="544146"/>
                </a:lnTo>
                <a:cubicBezTo>
                  <a:pt x="5851532" y="536547"/>
                  <a:pt x="5853271" y="528850"/>
                  <a:pt x="5853708" y="520953"/>
                </a:cubicBezTo>
                <a:close/>
                <a:moveTo>
                  <a:pt x="5802605" y="268794"/>
                </a:moveTo>
                <a:cubicBezTo>
                  <a:pt x="5800080" y="279176"/>
                  <a:pt x="5798377" y="289296"/>
                  <a:pt x="5797729" y="299164"/>
                </a:cubicBezTo>
                <a:cubicBezTo>
                  <a:pt x="5797080" y="309031"/>
                  <a:pt x="5797485" y="318646"/>
                  <a:pt x="5799176" y="328017"/>
                </a:cubicBezTo>
                <a:close/>
                <a:moveTo>
                  <a:pt x="0" y="0"/>
                </a:moveTo>
                <a:lnTo>
                  <a:pt x="6120021" y="0"/>
                </a:lnTo>
                <a:lnTo>
                  <a:pt x="6115806" y="24480"/>
                </a:lnTo>
                <a:cubicBezTo>
                  <a:pt x="6113321" y="32636"/>
                  <a:pt x="6109559" y="40471"/>
                  <a:pt x="6103795" y="47806"/>
                </a:cubicBezTo>
                <a:cubicBezTo>
                  <a:pt x="6088935" y="66857"/>
                  <a:pt x="6092364" y="85336"/>
                  <a:pt x="6094651" y="105718"/>
                </a:cubicBezTo>
                <a:cubicBezTo>
                  <a:pt x="6096365" y="121150"/>
                  <a:pt x="6095794" y="136963"/>
                  <a:pt x="6095986" y="152584"/>
                </a:cubicBezTo>
                <a:cubicBezTo>
                  <a:pt x="6096555" y="180017"/>
                  <a:pt x="6096746" y="207450"/>
                  <a:pt x="6097699" y="234883"/>
                </a:cubicBezTo>
                <a:cubicBezTo>
                  <a:pt x="6098079" y="243648"/>
                  <a:pt x="6102844" y="252600"/>
                  <a:pt x="6102082" y="261173"/>
                </a:cubicBezTo>
                <a:cubicBezTo>
                  <a:pt x="6098461" y="300800"/>
                  <a:pt x="6092746" y="340425"/>
                  <a:pt x="6089507" y="380050"/>
                </a:cubicBezTo>
                <a:cubicBezTo>
                  <a:pt x="6087603" y="402529"/>
                  <a:pt x="6091220" y="425581"/>
                  <a:pt x="6088555" y="447870"/>
                </a:cubicBezTo>
                <a:cubicBezTo>
                  <a:pt x="6085507" y="473587"/>
                  <a:pt x="6077697" y="498733"/>
                  <a:pt x="6072932" y="524262"/>
                </a:cubicBezTo>
                <a:cubicBezTo>
                  <a:pt x="6071600" y="531310"/>
                  <a:pt x="6073315" y="539121"/>
                  <a:pt x="6073694" y="546552"/>
                </a:cubicBezTo>
                <a:cubicBezTo>
                  <a:pt x="6074076" y="554933"/>
                  <a:pt x="6074838" y="563125"/>
                  <a:pt x="6075029" y="571508"/>
                </a:cubicBezTo>
                <a:cubicBezTo>
                  <a:pt x="6075411" y="597037"/>
                  <a:pt x="6074838" y="622564"/>
                  <a:pt x="6076173" y="648092"/>
                </a:cubicBezTo>
                <a:cubicBezTo>
                  <a:pt x="6076934" y="663713"/>
                  <a:pt x="6084744" y="680096"/>
                  <a:pt x="6081886" y="694576"/>
                </a:cubicBezTo>
                <a:cubicBezTo>
                  <a:pt x="6076363" y="724104"/>
                  <a:pt x="6088745" y="753633"/>
                  <a:pt x="6078459" y="783158"/>
                </a:cubicBezTo>
                <a:cubicBezTo>
                  <a:pt x="6075411" y="792306"/>
                  <a:pt x="6083031" y="804877"/>
                  <a:pt x="6083411" y="815929"/>
                </a:cubicBezTo>
                <a:cubicBezTo>
                  <a:pt x="6084363" y="843552"/>
                  <a:pt x="6084173" y="871173"/>
                  <a:pt x="6083983" y="898797"/>
                </a:cubicBezTo>
                <a:cubicBezTo>
                  <a:pt x="6083793" y="923562"/>
                  <a:pt x="6086459" y="949281"/>
                  <a:pt x="6081125" y="973095"/>
                </a:cubicBezTo>
                <a:cubicBezTo>
                  <a:pt x="6075411" y="998052"/>
                  <a:pt x="6076173" y="1020529"/>
                  <a:pt x="6082649" y="1044725"/>
                </a:cubicBezTo>
                <a:cubicBezTo>
                  <a:pt x="6087031" y="1061298"/>
                  <a:pt x="6087603" y="1078826"/>
                  <a:pt x="6088935" y="1095972"/>
                </a:cubicBezTo>
                <a:cubicBezTo>
                  <a:pt x="6090459" y="1114449"/>
                  <a:pt x="6086459" y="1134834"/>
                  <a:pt x="6092746" y="1151600"/>
                </a:cubicBezTo>
                <a:cubicBezTo>
                  <a:pt x="6111415" y="1201512"/>
                  <a:pt x="6115415" y="1252757"/>
                  <a:pt x="6115415" y="1304955"/>
                </a:cubicBezTo>
                <a:cubicBezTo>
                  <a:pt x="6115415" y="1314483"/>
                  <a:pt x="6112750" y="1324198"/>
                  <a:pt x="6109892" y="1333341"/>
                </a:cubicBezTo>
                <a:cubicBezTo>
                  <a:pt x="6092746" y="1386684"/>
                  <a:pt x="6094269" y="1440216"/>
                  <a:pt x="6104748" y="1494509"/>
                </a:cubicBezTo>
                <a:cubicBezTo>
                  <a:pt x="6107034" y="1505751"/>
                  <a:pt x="6107415" y="1518324"/>
                  <a:pt x="6105130" y="1529563"/>
                </a:cubicBezTo>
                <a:cubicBezTo>
                  <a:pt x="6098461" y="1561189"/>
                  <a:pt x="6087411" y="1591859"/>
                  <a:pt x="6082649" y="1623675"/>
                </a:cubicBezTo>
                <a:cubicBezTo>
                  <a:pt x="6074838" y="1676253"/>
                  <a:pt x="6101126" y="1721785"/>
                  <a:pt x="6118274" y="1768838"/>
                </a:cubicBezTo>
                <a:cubicBezTo>
                  <a:pt x="6134467" y="1813610"/>
                  <a:pt x="6171044" y="1851709"/>
                  <a:pt x="6162851" y="1904673"/>
                </a:cubicBezTo>
                <a:cubicBezTo>
                  <a:pt x="6162090" y="1910004"/>
                  <a:pt x="6167233" y="1915912"/>
                  <a:pt x="6168567" y="1921817"/>
                </a:cubicBezTo>
                <a:cubicBezTo>
                  <a:pt x="6172188" y="1938009"/>
                  <a:pt x="6176566" y="1954202"/>
                  <a:pt x="6178283" y="1970586"/>
                </a:cubicBezTo>
                <a:cubicBezTo>
                  <a:pt x="6180570" y="1990589"/>
                  <a:pt x="6179809" y="2010974"/>
                  <a:pt x="6181713" y="2030977"/>
                </a:cubicBezTo>
                <a:cubicBezTo>
                  <a:pt x="6182856" y="2043835"/>
                  <a:pt x="6184951" y="2056600"/>
                  <a:pt x="6186761" y="2069340"/>
                </a:cubicBezTo>
                <a:lnTo>
                  <a:pt x="6187012" y="2072225"/>
                </a:lnTo>
                <a:lnTo>
                  <a:pt x="6187012" y="2131532"/>
                </a:lnTo>
                <a:lnTo>
                  <a:pt x="6186141" y="2138304"/>
                </a:lnTo>
                <a:cubicBezTo>
                  <a:pt x="6183950" y="2148519"/>
                  <a:pt x="6181332" y="2158712"/>
                  <a:pt x="6179617" y="2168903"/>
                </a:cubicBezTo>
                <a:cubicBezTo>
                  <a:pt x="6174854" y="2197670"/>
                  <a:pt x="6176188" y="2229296"/>
                  <a:pt x="6163995" y="2254633"/>
                </a:cubicBezTo>
                <a:cubicBezTo>
                  <a:pt x="6151041" y="2281683"/>
                  <a:pt x="6145135" y="2307402"/>
                  <a:pt x="6149135" y="2335405"/>
                </a:cubicBezTo>
                <a:cubicBezTo>
                  <a:pt x="6150469" y="2344741"/>
                  <a:pt x="6158471" y="2356744"/>
                  <a:pt x="6166661" y="2360933"/>
                </a:cubicBezTo>
                <a:cubicBezTo>
                  <a:pt x="6184950" y="2370270"/>
                  <a:pt x="6188190" y="2383032"/>
                  <a:pt x="6181902" y="2400369"/>
                </a:cubicBezTo>
                <a:cubicBezTo>
                  <a:pt x="6176566" y="2415420"/>
                  <a:pt x="6173901" y="2433897"/>
                  <a:pt x="6163613" y="2444184"/>
                </a:cubicBezTo>
                <a:cubicBezTo>
                  <a:pt x="6134467" y="2473333"/>
                  <a:pt x="6133515" y="2510483"/>
                  <a:pt x="6125705" y="2546678"/>
                </a:cubicBezTo>
                <a:cubicBezTo>
                  <a:pt x="6120940" y="2568774"/>
                  <a:pt x="6120750" y="2589352"/>
                  <a:pt x="6123988" y="2611450"/>
                </a:cubicBezTo>
                <a:cubicBezTo>
                  <a:pt x="6131227" y="2659455"/>
                  <a:pt x="6120940" y="2706131"/>
                  <a:pt x="6107796" y="2752235"/>
                </a:cubicBezTo>
                <a:cubicBezTo>
                  <a:pt x="6099034" y="2782716"/>
                  <a:pt x="6093699" y="2813958"/>
                  <a:pt x="6084744" y="2844248"/>
                </a:cubicBezTo>
                <a:cubicBezTo>
                  <a:pt x="6077886" y="2866918"/>
                  <a:pt x="6069694" y="2889587"/>
                  <a:pt x="6058646" y="2910353"/>
                </a:cubicBezTo>
                <a:cubicBezTo>
                  <a:pt x="6042452" y="2940455"/>
                  <a:pt x="6018067" y="2966742"/>
                  <a:pt x="6024544" y="3005035"/>
                </a:cubicBezTo>
                <a:cubicBezTo>
                  <a:pt x="6030260" y="3038756"/>
                  <a:pt x="6018259" y="3069235"/>
                  <a:pt x="6006828" y="3100099"/>
                </a:cubicBezTo>
                <a:cubicBezTo>
                  <a:pt x="5998446" y="3122770"/>
                  <a:pt x="5989871" y="3145436"/>
                  <a:pt x="5984537" y="3168870"/>
                </a:cubicBezTo>
                <a:cubicBezTo>
                  <a:pt x="5978251" y="3196686"/>
                  <a:pt x="5980920" y="3228119"/>
                  <a:pt x="5969297" y="3252885"/>
                </a:cubicBezTo>
                <a:cubicBezTo>
                  <a:pt x="5957105" y="3278795"/>
                  <a:pt x="5965297" y="3300319"/>
                  <a:pt x="5968726" y="3323372"/>
                </a:cubicBezTo>
                <a:cubicBezTo>
                  <a:pt x="5974061" y="3360139"/>
                  <a:pt x="5983967" y="3396719"/>
                  <a:pt x="5971395" y="3433866"/>
                </a:cubicBezTo>
                <a:cubicBezTo>
                  <a:pt x="5956153" y="3479015"/>
                  <a:pt x="5939769" y="3523785"/>
                  <a:pt x="5925292" y="3569124"/>
                </a:cubicBezTo>
                <a:cubicBezTo>
                  <a:pt x="5919765" y="3586653"/>
                  <a:pt x="5917479" y="3605509"/>
                  <a:pt x="5915003" y="3623799"/>
                </a:cubicBezTo>
                <a:cubicBezTo>
                  <a:pt x="5912906" y="3641134"/>
                  <a:pt x="5918242" y="3661899"/>
                  <a:pt x="5910241" y="3675238"/>
                </a:cubicBezTo>
                <a:cubicBezTo>
                  <a:pt x="5889667" y="3709529"/>
                  <a:pt x="5879569" y="3744770"/>
                  <a:pt x="5879569" y="3784397"/>
                </a:cubicBezTo>
                <a:cubicBezTo>
                  <a:pt x="5879569" y="3799258"/>
                  <a:pt x="5870996" y="3813737"/>
                  <a:pt x="5869471" y="3828785"/>
                </a:cubicBezTo>
                <a:cubicBezTo>
                  <a:pt x="5867567" y="3849362"/>
                  <a:pt x="5862423" y="3872985"/>
                  <a:pt x="5869664" y="3890891"/>
                </a:cubicBezTo>
                <a:cubicBezTo>
                  <a:pt x="5886809" y="3932993"/>
                  <a:pt x="5872519" y="3967091"/>
                  <a:pt x="5855566" y="4003861"/>
                </a:cubicBezTo>
                <a:cubicBezTo>
                  <a:pt x="5838801" y="4040058"/>
                  <a:pt x="5825466" y="4078159"/>
                  <a:pt x="5814416" y="4116641"/>
                </a:cubicBezTo>
                <a:cubicBezTo>
                  <a:pt x="5810415" y="4131119"/>
                  <a:pt x="5817085" y="4148453"/>
                  <a:pt x="5818417" y="4164458"/>
                </a:cubicBezTo>
                <a:cubicBezTo>
                  <a:pt x="5818798" y="4170174"/>
                  <a:pt x="5819370" y="4176461"/>
                  <a:pt x="5817466" y="4181603"/>
                </a:cubicBezTo>
                <a:cubicBezTo>
                  <a:pt x="5799176" y="4231324"/>
                  <a:pt x="5785269" y="4281810"/>
                  <a:pt x="5794794" y="4335722"/>
                </a:cubicBezTo>
                <a:cubicBezTo>
                  <a:pt x="5795747" y="4340674"/>
                  <a:pt x="5793650" y="4346201"/>
                  <a:pt x="5792317" y="4351154"/>
                </a:cubicBezTo>
                <a:cubicBezTo>
                  <a:pt x="5785461" y="4375349"/>
                  <a:pt x="5774601" y="4398972"/>
                  <a:pt x="5772124" y="4423545"/>
                </a:cubicBezTo>
                <a:cubicBezTo>
                  <a:pt x="5766028" y="4484127"/>
                  <a:pt x="5763550" y="4545086"/>
                  <a:pt x="5759550" y="4606053"/>
                </a:cubicBezTo>
                <a:cubicBezTo>
                  <a:pt x="5759361" y="4609863"/>
                  <a:pt x="5759361" y="4613864"/>
                  <a:pt x="5758027" y="4617291"/>
                </a:cubicBezTo>
                <a:cubicBezTo>
                  <a:pt x="5749834" y="4639772"/>
                  <a:pt x="5752502" y="4659393"/>
                  <a:pt x="5768123" y="4678445"/>
                </a:cubicBezTo>
                <a:cubicBezTo>
                  <a:pt x="5774982" y="4686828"/>
                  <a:pt x="5778601" y="4698258"/>
                  <a:pt x="5782412" y="4708734"/>
                </a:cubicBezTo>
                <a:cubicBezTo>
                  <a:pt x="5788127" y="4724167"/>
                  <a:pt x="5793650" y="4739978"/>
                  <a:pt x="5797271" y="4755980"/>
                </a:cubicBezTo>
                <a:cubicBezTo>
                  <a:pt x="5800700" y="4771793"/>
                  <a:pt x="5805462" y="4788747"/>
                  <a:pt x="5802796" y="4803988"/>
                </a:cubicBezTo>
                <a:cubicBezTo>
                  <a:pt x="5798035" y="4831420"/>
                  <a:pt x="5787366" y="4857522"/>
                  <a:pt x="5780315" y="4884572"/>
                </a:cubicBezTo>
                <a:cubicBezTo>
                  <a:pt x="5777837" y="4893907"/>
                  <a:pt x="5778221" y="4904195"/>
                  <a:pt x="5778030" y="4913909"/>
                </a:cubicBezTo>
                <a:cubicBezTo>
                  <a:pt x="5777459" y="4936201"/>
                  <a:pt x="5782984" y="4959061"/>
                  <a:pt x="5767171" y="4979253"/>
                </a:cubicBezTo>
                <a:cubicBezTo>
                  <a:pt x="5752311" y="4997922"/>
                  <a:pt x="5756692" y="5016785"/>
                  <a:pt x="5767932" y="5036405"/>
                </a:cubicBezTo>
                <a:cubicBezTo>
                  <a:pt x="5775934" y="5050504"/>
                  <a:pt x="5782221" y="5066505"/>
                  <a:pt x="5785269" y="5082317"/>
                </a:cubicBezTo>
                <a:cubicBezTo>
                  <a:pt x="5789460" y="5104036"/>
                  <a:pt x="5791175" y="5125562"/>
                  <a:pt x="5788697" y="5148995"/>
                </a:cubicBezTo>
                <a:cubicBezTo>
                  <a:pt x="5786983" y="5165570"/>
                  <a:pt x="5786221" y="5179097"/>
                  <a:pt x="5776125" y="5192051"/>
                </a:cubicBezTo>
                <a:cubicBezTo>
                  <a:pt x="5774601" y="5194145"/>
                  <a:pt x="5774219" y="5197955"/>
                  <a:pt x="5774412" y="5200813"/>
                </a:cubicBezTo>
                <a:cubicBezTo>
                  <a:pt x="5777649" y="5238343"/>
                  <a:pt x="5775934" y="5275491"/>
                  <a:pt x="5773646" y="5313403"/>
                </a:cubicBezTo>
                <a:cubicBezTo>
                  <a:pt x="5770601" y="5361598"/>
                  <a:pt x="5779553" y="5412276"/>
                  <a:pt x="5811559" y="5453995"/>
                </a:cubicBezTo>
                <a:cubicBezTo>
                  <a:pt x="5816322" y="5460092"/>
                  <a:pt x="5818417" y="5469236"/>
                  <a:pt x="5819562" y="5477239"/>
                </a:cubicBezTo>
                <a:cubicBezTo>
                  <a:pt x="5824514" y="5514957"/>
                  <a:pt x="5827942" y="5552869"/>
                  <a:pt x="5833467" y="5590590"/>
                </a:cubicBezTo>
                <a:cubicBezTo>
                  <a:pt x="5836516" y="5611164"/>
                  <a:pt x="5839182" y="5632691"/>
                  <a:pt x="5847565" y="5651360"/>
                </a:cubicBezTo>
                <a:cubicBezTo>
                  <a:pt x="5855756" y="5669647"/>
                  <a:pt x="5865471" y="5684320"/>
                  <a:pt x="5848327" y="5695178"/>
                </a:cubicBezTo>
                <a:cubicBezTo>
                  <a:pt x="5857471" y="5714607"/>
                  <a:pt x="5865092" y="5731564"/>
                  <a:pt x="5873282" y="5748136"/>
                </a:cubicBezTo>
                <a:cubicBezTo>
                  <a:pt x="5876329" y="5754234"/>
                  <a:pt x="5881284" y="5759378"/>
                  <a:pt x="5884142" y="5765474"/>
                </a:cubicBezTo>
                <a:cubicBezTo>
                  <a:pt x="5887190" y="5771953"/>
                  <a:pt x="5889094" y="5779191"/>
                  <a:pt x="5890620" y="5786239"/>
                </a:cubicBezTo>
                <a:cubicBezTo>
                  <a:pt x="5897477" y="5817674"/>
                  <a:pt x="5903763" y="5849107"/>
                  <a:pt x="5911194" y="5880348"/>
                </a:cubicBezTo>
                <a:cubicBezTo>
                  <a:pt x="5912717" y="5886447"/>
                  <a:pt x="5918813" y="5891590"/>
                  <a:pt x="5922813" y="5897114"/>
                </a:cubicBezTo>
                <a:cubicBezTo>
                  <a:pt x="5925481" y="5900735"/>
                  <a:pt x="5929482" y="5904353"/>
                  <a:pt x="5930054" y="5908355"/>
                </a:cubicBezTo>
                <a:cubicBezTo>
                  <a:pt x="5934626" y="5938836"/>
                  <a:pt x="5939961" y="5969124"/>
                  <a:pt x="5942246" y="5999796"/>
                </a:cubicBezTo>
                <a:cubicBezTo>
                  <a:pt x="5944149" y="6025515"/>
                  <a:pt x="5943580" y="6050282"/>
                  <a:pt x="5976728" y="6056948"/>
                </a:cubicBezTo>
                <a:cubicBezTo>
                  <a:pt x="5982443" y="6058092"/>
                  <a:pt x="5988540" y="6066284"/>
                  <a:pt x="5991396" y="6072569"/>
                </a:cubicBezTo>
                <a:cubicBezTo>
                  <a:pt x="5999589" y="6090477"/>
                  <a:pt x="6005113" y="6109530"/>
                  <a:pt x="6013494" y="6127247"/>
                </a:cubicBezTo>
                <a:cubicBezTo>
                  <a:pt x="6041500" y="6185351"/>
                  <a:pt x="6059217" y="6246121"/>
                  <a:pt x="6055978" y="6311084"/>
                </a:cubicBezTo>
                <a:cubicBezTo>
                  <a:pt x="6055026" y="6331277"/>
                  <a:pt x="6044737" y="6350899"/>
                  <a:pt x="6040926" y="6363664"/>
                </a:cubicBezTo>
                <a:cubicBezTo>
                  <a:pt x="6055978" y="6400429"/>
                  <a:pt x="6070456" y="6431292"/>
                  <a:pt x="6081315" y="6463490"/>
                </a:cubicBezTo>
                <a:cubicBezTo>
                  <a:pt x="6091031" y="6491874"/>
                  <a:pt x="6097127" y="6521593"/>
                  <a:pt x="6104175" y="6550742"/>
                </a:cubicBezTo>
                <a:cubicBezTo>
                  <a:pt x="6106844" y="6561411"/>
                  <a:pt x="6108367" y="6572269"/>
                  <a:pt x="6109702" y="6583128"/>
                </a:cubicBezTo>
                <a:cubicBezTo>
                  <a:pt x="6113892" y="6617036"/>
                  <a:pt x="6103795" y="6652472"/>
                  <a:pt x="6119798" y="6685617"/>
                </a:cubicBezTo>
                <a:cubicBezTo>
                  <a:pt x="6128180" y="6702955"/>
                  <a:pt x="6138276" y="6720103"/>
                  <a:pt x="6142658" y="6738388"/>
                </a:cubicBezTo>
                <a:cubicBezTo>
                  <a:pt x="6147421" y="6758011"/>
                  <a:pt x="6154851" y="6777207"/>
                  <a:pt x="6160162" y="6796804"/>
                </a:cubicBezTo>
                <a:lnTo>
                  <a:pt x="6164933" y="6857457"/>
                </a:lnTo>
                <a:lnTo>
                  <a:pt x="6037694" y="6857457"/>
                </a:lnTo>
                <a:lnTo>
                  <a:pt x="6037694" y="6857998"/>
                </a:lnTo>
                <a:lnTo>
                  <a:pt x="0" y="6857998"/>
                </a:lnTo>
                <a:close/>
              </a:path>
            </a:pathLst>
          </a:custGeom>
          <a:noFill/>
          <a:effectLst>
            <a:outerShdw blurRad="381000" dist="152400" algn="tl" rotWithShape="0">
              <a:prstClr val="black">
                <a:alpha val="1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328" name="Group 13327">
            <a:extLst>
              <a:ext uri="{FF2B5EF4-FFF2-40B4-BE49-F238E27FC236}">
                <a16:creationId xmlns:a16="http://schemas.microsoft.com/office/drawing/2014/main" id="{E6517BAC-C80F-4065-90D8-703493E0B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68" y="0"/>
            <a:ext cx="874718" cy="6857455"/>
            <a:chOff x="5395368" y="0"/>
            <a:chExt cx="874718" cy="6857455"/>
          </a:xfrm>
        </p:grpSpPr>
        <p:sp>
          <p:nvSpPr>
            <p:cNvPr id="13329" name="Freeform: Shape 13328">
              <a:extLst>
                <a:ext uri="{FF2B5EF4-FFF2-40B4-BE49-F238E27FC236}">
                  <a16:creationId xmlns:a16="http://schemas.microsoft.com/office/drawing/2014/main" id="{984DCDA5-A261-4103-B44C-068DCEA03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330" name="Freeform: Shape 13329">
              <a:extLst>
                <a:ext uri="{FF2B5EF4-FFF2-40B4-BE49-F238E27FC236}">
                  <a16:creationId xmlns:a16="http://schemas.microsoft.com/office/drawing/2014/main" id="{4E59A2A1-1352-47AA-80C2-0FF53759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3998" y="2991370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3323" name="Content Placeholder 13322">
            <a:extLst>
              <a:ext uri="{FF2B5EF4-FFF2-40B4-BE49-F238E27FC236}">
                <a16:creationId xmlns:a16="http://schemas.microsoft.com/office/drawing/2014/main" id="{9DEE2880-8438-D737-9CF2-0158EAE38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1826" y="3146400"/>
            <a:ext cx="4391024" cy="2682000"/>
          </a:xfrm>
        </p:spPr>
        <p:txBody>
          <a:bodyPr>
            <a:normAutofit/>
          </a:bodyPr>
          <a:lstStyle/>
          <a:p>
            <a:endParaRPr lang="en-US" sz="2400">
              <a:solidFill>
                <a:schemeClr val="bg1">
                  <a:alpha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995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3" name="Rectangle 14342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338" name="Picture 2" descr="Napoleon Bonaparte phallus: Emperor of France sexual organ story - BBC News  Pidgin">
            <a:extLst>
              <a:ext uri="{FF2B5EF4-FFF2-40B4-BE49-F238E27FC236}">
                <a16:creationId xmlns:a16="http://schemas.microsoft.com/office/drawing/2014/main" id="{C683662C-7A77-A3CB-E3BF-BDB41D622B9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0" r="11936"/>
          <a:stretch/>
        </p:blipFill>
        <p:spPr bwMode="auto">
          <a:xfrm>
            <a:off x="-2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5" name="Rectangle 14344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8D66BD8-2F91-4F22-9713-C1FFB62D5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600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>
                <a:effectLst/>
              </a:rPr>
              <a:t>Napoleon údajne nosil jed na šnúrke okolo krku. Keď v roku 1814 siahol po elixíre, stratil svoju silu a bol z neho veľmi chorý.</a:t>
            </a:r>
            <a:br>
              <a:rPr lang="en-US" sz="3000">
                <a:effectLst/>
              </a:rPr>
            </a:br>
            <a:endParaRPr lang="en-US" sz="3000"/>
          </a:p>
        </p:txBody>
      </p:sp>
      <p:sp>
        <p:nvSpPr>
          <p:cNvPr id="14347" name="Rectangle 1434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349" name="Rectangle 1434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03369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4C899B-BEB2-1AEF-6D01-88834475F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614" y="1783959"/>
            <a:ext cx="4087306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b="1">
                <a:effectLst/>
              </a:rPr>
              <a:t>Ako dieťa bol veľmi dobrý v matematike, ale mal slabé sociálne zručnosti a bol príliš dominantný.</a:t>
            </a:r>
            <a:br>
              <a:rPr lang="en-US" sz="3000" b="1">
                <a:effectLst/>
              </a:rPr>
            </a:br>
            <a:endParaRPr lang="en-US" sz="3000" b="1"/>
          </a:p>
        </p:txBody>
      </p:sp>
      <p:sp>
        <p:nvSpPr>
          <p:cNvPr id="15367" name="Freeform: Shape 15366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362" name="Picture 2" descr="The Bicentenary of the death of Napoleon Bonaparte">
            <a:extLst>
              <a:ext uri="{FF2B5EF4-FFF2-40B4-BE49-F238E27FC236}">
                <a16:creationId xmlns:a16="http://schemas.microsoft.com/office/drawing/2014/main" id="{7CFFF2C1-89D2-1901-A906-5DE8B550423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20" r="18669" b="-1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690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501F334D-A140-EF31-BBF4-B6225DE867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17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4F8B2C9-7939-D6EE-E588-83BA01B5C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Učitelia ho presvedčili, aby vstúpil do armády.</a:t>
            </a:r>
            <a:endParaRPr lang="en-US" sz="36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4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573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Napoleon Bonaparte | Royal Museums Greenwich">
            <a:extLst>
              <a:ext uri="{FF2B5EF4-FFF2-40B4-BE49-F238E27FC236}">
                <a16:creationId xmlns:a16="http://schemas.microsoft.com/office/drawing/2014/main" id="{CBABAEF0-D5D4-9E50-1A6E-64829D74C5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2" r="24120" b="-1"/>
          <a:stretch/>
        </p:blipFill>
        <p:spPr bwMode="auto">
          <a:xfrm>
            <a:off x="20" y="10"/>
            <a:ext cx="7009876" cy="6857990"/>
          </a:xfrm>
          <a:custGeom>
            <a:avLst/>
            <a:gdLst/>
            <a:ahLst/>
            <a:cxnLst/>
            <a:rect l="l" t="t" r="r" b="b"/>
            <a:pathLst>
              <a:path w="7009896" h="6858000">
                <a:moveTo>
                  <a:pt x="0" y="0"/>
                </a:moveTo>
                <a:lnTo>
                  <a:pt x="7009896" y="0"/>
                </a:lnTo>
                <a:lnTo>
                  <a:pt x="7009896" y="1"/>
                </a:lnTo>
                <a:lnTo>
                  <a:pt x="6295211" y="1"/>
                </a:lnTo>
                <a:lnTo>
                  <a:pt x="6195255" y="380651"/>
                </a:lnTo>
                <a:cubicBezTo>
                  <a:pt x="5677600" y="2559611"/>
                  <a:pt x="5966601" y="4758249"/>
                  <a:pt x="6880029" y="6647018"/>
                </a:cubicBezTo>
                <a:lnTo>
                  <a:pt x="6988280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3" name="Freeform: Shape 16392">
            <a:extLst>
              <a:ext uri="{FF2B5EF4-FFF2-40B4-BE49-F238E27FC236}">
                <a16:creationId xmlns:a16="http://schemas.microsoft.com/office/drawing/2014/main" id="{5FDF4720-5445-47BE-89FE-E40D1AE6F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11927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6395" name="Freeform: Shape 16394">
            <a:extLst>
              <a:ext uri="{FF2B5EF4-FFF2-40B4-BE49-F238E27FC236}">
                <a16:creationId xmlns:a16="http://schemas.microsoft.com/office/drawing/2014/main" id="{AC8710B4-A815-4082-9E4F-F13A00070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42784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D8CB7E6-BC3A-E1CB-C764-CFCD54FC4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8925" y="628651"/>
            <a:ext cx="5296788" cy="2378952"/>
          </a:xfrm>
        </p:spPr>
        <p:txBody>
          <a:bodyPr>
            <a:noAutofit/>
          </a:bodyPr>
          <a:lstStyle/>
          <a:p>
            <a:r>
              <a:rPr lang="sk-SK" sz="2800" b="1" dirty="0">
                <a:effectLst/>
                <a:latin typeface="Poppins" panose="00000500000000000000" pitchFamily="2" charset="-18"/>
                <a:ea typeface="Times New Roman" panose="02020603050405020304" pitchFamily="18" charset="0"/>
              </a:rPr>
              <a:t>Často sa obliekal do skromných šiat a chodil po uliciach Paríža a kládol ľuďom otázky. Takto vedel, čo si ľudia o ňom a jeho politike myslia a aký je populárny.</a:t>
            </a:r>
            <a:br>
              <a:rPr lang="sk-SK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sk-SK" sz="2800" b="1" dirty="0"/>
          </a:p>
        </p:txBody>
      </p:sp>
      <p:sp>
        <p:nvSpPr>
          <p:cNvPr id="16390" name="Content Placeholder 16389">
            <a:extLst>
              <a:ext uri="{FF2B5EF4-FFF2-40B4-BE49-F238E27FC236}">
                <a16:creationId xmlns:a16="http://schemas.microsoft.com/office/drawing/2014/main" id="{DD426891-E7EE-7D26-2DAA-9C8EC5822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1435" y="2871982"/>
            <a:ext cx="4819951" cy="3181684"/>
          </a:xfrm>
        </p:spPr>
        <p:txBody>
          <a:bodyPr anchor="t">
            <a:normAutofit/>
          </a:bodyPr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859077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Marie Josèphe Rose Tascher de la Tascher de la Pagerie b. 23 June 1763 d.  29 May 1814 - Rodovid EN">
            <a:extLst>
              <a:ext uri="{FF2B5EF4-FFF2-40B4-BE49-F238E27FC236}">
                <a16:creationId xmlns:a16="http://schemas.microsoft.com/office/drawing/2014/main" id="{BCEFDFE7-0790-CD1A-40BE-1AF087CD282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6" r="-1" b="-1"/>
          <a:stretch/>
        </p:blipFill>
        <p:spPr bwMode="auto">
          <a:xfrm>
            <a:off x="20" y="10"/>
            <a:ext cx="463722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5" name="Rectangle 17414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6C33C18-FAAC-0D09-3BA8-6C71B1D85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328" y="640082"/>
            <a:ext cx="6274591" cy="33516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300" b="1">
                <a:solidFill>
                  <a:schemeClr val="bg1"/>
                </a:solidFill>
                <a:effectLst/>
              </a:rPr>
              <a:t>Jeho prvou manželkou bola Maria Josèphe Rose Tascher de La Pagerie, ale Napoleon ju nazýval Josephine. Myslel si, že Josephine mu urobila šťastie, a tak vždy nosil jej miniatúrny portrét, aby bojoval.</a:t>
            </a:r>
            <a:br>
              <a:rPr lang="en-US" sz="3300" b="1">
                <a:solidFill>
                  <a:schemeClr val="bg1"/>
                </a:solidFill>
                <a:effectLst/>
              </a:rPr>
            </a:br>
            <a:endParaRPr lang="en-US" sz="33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0232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18438">
            <a:extLst>
              <a:ext uri="{FF2B5EF4-FFF2-40B4-BE49-F238E27FC236}">
                <a16:creationId xmlns:a16="http://schemas.microsoft.com/office/drawing/2014/main" id="{2E614F1C-2D93-42D0-B229-768199449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403089" y="0"/>
            <a:ext cx="478891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ABCC433-6D40-3532-16EA-A8481231D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4735" y="640081"/>
            <a:ext cx="3377183" cy="3708895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>
                <a:solidFill>
                  <a:schemeClr val="bg1"/>
                </a:solidFill>
                <a:effectLst/>
              </a:rPr>
              <a:t>Napoleon sa bál mačiek.</a:t>
            </a:r>
            <a:endParaRPr lang="en-US" b="1">
              <a:solidFill>
                <a:schemeClr val="bg1"/>
              </a:solidFill>
            </a:endParaRPr>
          </a:p>
        </p:txBody>
      </p:sp>
      <p:pic>
        <p:nvPicPr>
          <p:cNvPr id="18434" name="Picture 2" descr="Napoleon domáci mačka - Dojčenské body | Myshirt.sk">
            <a:extLst>
              <a:ext uri="{FF2B5EF4-FFF2-40B4-BE49-F238E27FC236}">
                <a16:creationId xmlns:a16="http://schemas.microsoft.com/office/drawing/2014/main" id="{B2F79D91-569F-872C-A61C-7E548DEBCBC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80" r="2" b="2"/>
          <a:stretch/>
        </p:blipFill>
        <p:spPr bwMode="auto">
          <a:xfrm>
            <a:off x="20" y="10"/>
            <a:ext cx="753463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353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9C0B03B-F5D9-39A6-C587-8CE1135E8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ĎAKUJEME ZA POZORNOSŤ</a:t>
            </a:r>
          </a:p>
        </p:txBody>
      </p:sp>
    </p:spTree>
    <p:extLst>
      <p:ext uri="{BB962C8B-B14F-4D97-AF65-F5344CB8AC3E}">
        <p14:creationId xmlns:p14="http://schemas.microsoft.com/office/powerpoint/2010/main" val="39538649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687</Words>
  <Application>Microsoft Office PowerPoint</Application>
  <PresentationFormat>Širokouhlá</PresentationFormat>
  <Paragraphs>25</Paragraphs>
  <Slides>24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Poppins</vt:lpstr>
      <vt:lpstr>Times New Roman</vt:lpstr>
      <vt:lpstr>Motív Office</vt:lpstr>
      <vt:lpstr>Zaujímavosti o Napolónovi Bonaparte</vt:lpstr>
      <vt:lpstr>1. Napoleon bol často zobrazovaný ako veľmi krátky. V skutočnosti bola jeho výška asi 1,70 metra, čo bolo vyššie ako priemer v danej dobe. Rád sa obklopoval extrémne vysokými vojakmi z elitných jednotiek, ktorí mohli prispieť k tomu, že vyzeral nízky. </vt:lpstr>
      <vt:lpstr>V roku 1996 sa na aukcii v Londýne predal Napoleonov prameň vlasov za 3 680 libier. Vlasový zámok vojvodu z Wellingtonu sa predal len za 598 libier. </vt:lpstr>
      <vt:lpstr>Napoleonov chirurg, barón Dominique Larrey, dokázal amputovať mužskú nohu len za 14 sekúnd. </vt:lpstr>
      <vt:lpstr>Napoleon priniesol gigantickú sochu Setha na cestu späť z egyptského ťaženia, ktoré malo veľkú moc. Počas vojny v roku 1812, keď sochu prevážali cez Seinu, sa v dôsledku nehody potopila. Po tomto incidente nasledoval kritický bod v Napoleonovom živote, keď začal strácať dôležité bitky, ako aj svoj vplyv a moc. </vt:lpstr>
      <vt:lpstr>Napoleonovi sa často pripisuje jeden z najobľúbenejších výrazov: "Obrázok vydá za tisíc slov." Treba však poznamenať, že to neboli presné slová francúzskeho generála. Namiesto toho povedal: "Un bon croquis vaut mieux qu 'un long discours", čo v preklade znamená "Dobrý návrh je lepší ako dlhý prejav."</vt:lpstr>
      <vt:lpstr>Nech už bol dôvod akýkoľvek, hovorilo sa, že má intenzívny zápach. </vt:lpstr>
      <vt:lpstr>Napoleon hlboko veril v znamenia, démonov a koncept šťastia. Nemal rád piatky a číslo 13. Za šťastné dni považoval aj 2. december, deň korunovácie v roku 1804 a deň víťazstva v bitke pri Slavkove v roku 1805. </vt:lpstr>
      <vt:lpstr>Napoleon sa narodil v šľachtickej rodine na Korzike - veľkom ostrove pri pobreží Talianska - rok po tom, čo sa stalo francúzskym územím. </vt:lpstr>
      <vt:lpstr>Ako tínedžer navštevoval prestížnu školu École Militaire v Paríži, no keď mu zomrel otec, bol nútený predčasne promovať, aby pomohol rodine. </vt:lpstr>
      <vt:lpstr>Vo veku 16 rokov sa Napoleon stal dôstojníkom francúzskej armády. </vt:lpstr>
      <vt:lpstr>Napoleon driemal pred šarvátkami, hlasno ako dieťa v kolíske. Hovorí sa, že pred triumfom v bitke pri Slavkove tvrdo spal a ledva sa zobudil. Aj počas bitky pri Wagrame si vo veľmi rozhodujúcom momente na dvadsať minút zdriemol a po prebudení pokračoval v rozkazovaní, akoby sa nič nestalo. </vt:lpstr>
      <vt:lpstr>Napoleon bol mužom mnohých talentov. Bol nielen geniálnym vojenským vodcom, štátnikom, právnikom a reformátorom, ale aj spisovateľom – napísal román Clisson et Eugenie. Vyšlo až v roku 2008. Napoleon napísal romantický román vo veku iba 26 rokov. </vt:lpstr>
      <vt:lpstr>Všetky jedlá zjedol rýchlo a v tichosti. Najradšej mal pečené kura s restovanými zemiakmi a cibuľou. </vt:lpstr>
      <vt:lpstr>Hovorí sa, že bol workoholik a v noci spal len 3 alebo 4 hodiny. </vt:lpstr>
      <vt:lpstr>Spojené štáty musia poďakovať Napoleonovi za Louisianu. Napoleon súrne potreboval peniaze, a tak ich predal za 7 dolárov za km². </vt:lpstr>
      <vt:lpstr>Napoleonova rodina bola viac talianska ako francúzska. Vo veku 9 rokov Napoleon, prezývaný Nabulio, navštevoval školu vo Francúzsku, kde sa naučil plynule hovoriť po francúzsky, no nikdy nestratil svoj korzický prízvuk. Spolužiaci sa mu zrejme smiali. </vt:lpstr>
      <vt:lpstr>Napoleon údajne nosil jed na šnúrke okolo krku. Keď v roku 1814 siahol po elixíre, stratil svoju silu a bol z neho veľmi chorý. </vt:lpstr>
      <vt:lpstr>Ako dieťa bol veľmi dobrý v matematike, ale mal slabé sociálne zručnosti a bol príliš dominantný. </vt:lpstr>
      <vt:lpstr>Učitelia ho presvedčili, aby vstúpil do armády.</vt:lpstr>
      <vt:lpstr>Často sa obliekal do skromných šiat a chodil po uliciach Paríža a kládol ľuďom otázky. Takto vedel, čo si ľudia o ňom a jeho politike myslia a aký je populárny. </vt:lpstr>
      <vt:lpstr>Jeho prvou manželkou bola Maria Josèphe Rose Tascher de La Pagerie, ale Napoleon ju nazýval Josephine. Myslel si, že Josephine mu urobila šťastie, a tak vždy nosil jej miniatúrny portrét, aby bojoval. </vt:lpstr>
      <vt:lpstr>Napoleon sa bál mačiek.</vt:lpstr>
      <vt:lpstr>ĎAKUJEME ZA POZORNOSŤ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Zaujímavosti o Napolónovi Bonaparte</dc:title>
  <dc:creator>Peter Bagin</dc:creator>
  <cp:lastModifiedBy>Peter Bagin</cp:lastModifiedBy>
  <cp:revision>5</cp:revision>
  <dcterms:created xsi:type="dcterms:W3CDTF">2022-10-16T18:12:04Z</dcterms:created>
  <dcterms:modified xsi:type="dcterms:W3CDTF">2023-03-04T10:31:09Z</dcterms:modified>
</cp:coreProperties>
</file>